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C51E1EE5-2E88-4B80-A121-B9B500AA1D43}">
  <a:tblStyle styleId="{C51E1EE5-2E88-4B80-A121-B9B500AA1D43}"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360"/>
              </a:spcBef>
              <a:spcAft>
                <a:spcPts val="0"/>
              </a:spcAft>
              <a:buNone/>
              <a:defRPr b="0" i="0" sz="1200" u="none" cap="none" strike="noStrike">
                <a:solidFill>
                  <a:schemeClr val="dk1"/>
                </a:solidFill>
                <a:latin typeface="Calibri"/>
                <a:ea typeface="Calibri"/>
                <a:cs typeface="Calibri"/>
                <a:sym typeface="Calibri"/>
              </a:defRPr>
            </a:lvl1pPr>
            <a:lvl2pPr indent="0" lvl="1" marL="457200" marR="0" rtl="0" algn="l">
              <a:spcBef>
                <a:spcPts val="360"/>
              </a:spcBef>
              <a:spcAft>
                <a:spcPts val="0"/>
              </a:spcAft>
              <a:buNone/>
              <a:defRPr b="0" i="0" sz="12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None/>
              <a:defRPr b="0" i="0" sz="1200" u="none" cap="none" strike="noStrike">
                <a:solidFill>
                  <a:schemeClr val="dk1"/>
                </a:solidFill>
                <a:latin typeface="Calibri"/>
                <a:ea typeface="Calibri"/>
                <a:cs typeface="Calibri"/>
                <a:sym typeface="Calibri"/>
              </a:defRPr>
            </a:lvl3pPr>
            <a:lvl4pPr indent="0" lvl="3" marL="1371600" marR="0" rtl="0" algn="l">
              <a:spcBef>
                <a:spcPts val="360"/>
              </a:spcBef>
              <a:spcAft>
                <a:spcPts val="0"/>
              </a:spcAft>
              <a:buNone/>
              <a:defRPr b="0" i="0" sz="1200" u="none" cap="none" strike="noStrike">
                <a:solidFill>
                  <a:schemeClr val="dk1"/>
                </a:solidFill>
                <a:latin typeface="Calibri"/>
                <a:ea typeface="Calibri"/>
                <a:cs typeface="Calibri"/>
                <a:sym typeface="Calibri"/>
              </a:defRPr>
            </a:lvl4pPr>
            <a:lvl5pPr indent="0" lvl="4" marL="1828800" marR="0" rtl="0" algn="l">
              <a:spcBef>
                <a:spcPts val="360"/>
              </a:spcBef>
              <a:spcAft>
                <a:spcPts val="0"/>
              </a:spcAft>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7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47" name="Shape 14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1" name="Shape 221"/>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22" name="Shape 222"/>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9" name="Shape 229"/>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30" name="Shape 230"/>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7" name="Shape 237"/>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38" name="Shape 238"/>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45" name="Shape 245"/>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46" name="Shape 246"/>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53" name="Shape 253"/>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54" name="Shape 254"/>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63" name="Shape 263"/>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64" name="Shape 264"/>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71" name="Shape 271"/>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72" name="Shape 272"/>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81" name="Shape 281"/>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82" name="Shape 282"/>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89" name="Shape 289"/>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90" name="Shape 290"/>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98" name="Shape 29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99" name="Shape 29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7" name="Shape 157"/>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lvl="0" rtl="0">
              <a:spcBef>
                <a:spcPts val="0"/>
              </a:spcBef>
              <a:buClr>
                <a:schemeClr val="dk1"/>
              </a:buClr>
              <a:buSzPct val="25000"/>
              <a:buFont typeface="Arial"/>
              <a:buNone/>
            </a:pPr>
            <a:r>
              <a:rPr lang="en-US"/>
              <a:t>20 seconds.</a:t>
            </a:r>
          </a:p>
          <a:p>
            <a:pPr lvl="0" rtl="0">
              <a:spcBef>
                <a:spcPts val="0"/>
              </a:spcBef>
              <a:buClr>
                <a:schemeClr val="dk1"/>
              </a:buClr>
              <a:buSzPct val="25000"/>
              <a:buFont typeface="Arial"/>
              <a:buNone/>
            </a:pPr>
            <a:r>
              <a:rPr lang="en-US"/>
              <a:t>Introduce the problem that the your project (in new version) tackles with GIF or screenshot. </a:t>
            </a:r>
          </a:p>
          <a:p>
            <a:pPr lvl="0" rtl="0">
              <a:spcBef>
                <a:spcPts val="0"/>
              </a:spcBef>
              <a:buClr>
                <a:schemeClr val="dk1"/>
              </a:buClr>
              <a:buSzPct val="91666"/>
              <a:buFont typeface="Arial"/>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58" name="Shape 158"/>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07" name="Shape 307"/>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08" name="Shape 308"/>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15" name="Shape 315"/>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16" name="Shape 316"/>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23" name="Shape 323"/>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24" name="Shape 324"/>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32" name="Shape 332"/>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33" name="Shape 333"/>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39" name="Shape 339"/>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40" name="Shape 340"/>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47" name="Shape 347"/>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48" name="Shape 348"/>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54" name="Shape 35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Include your contact information</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Ask if anyone has any questions for you.</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Thank your audience</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55" name="Shape 35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77" name="Shape 377"/>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78" name="Shape 378"/>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4" name="Shape 164"/>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lvl="0" rtl="0">
              <a:spcBef>
                <a:spcPts val="0"/>
              </a:spcBef>
              <a:buClr>
                <a:schemeClr val="dk1"/>
              </a:buClr>
              <a:buSzPct val="25000"/>
              <a:buFont typeface="Arial"/>
              <a:buNone/>
            </a:pPr>
            <a:r>
              <a:rPr lang="en-US"/>
              <a:t>20 seconds.</a:t>
            </a:r>
          </a:p>
          <a:p>
            <a:pPr lvl="0" rtl="0">
              <a:spcBef>
                <a:spcPts val="0"/>
              </a:spcBef>
              <a:buClr>
                <a:schemeClr val="dk1"/>
              </a:buClr>
              <a:buSzPct val="25000"/>
              <a:buFont typeface="Arial"/>
              <a:buNone/>
            </a:pPr>
            <a:r>
              <a:rPr lang="en-US"/>
              <a:t>Introduce the problem that the your project (in new version) tackles with GIF or screenshot. </a:t>
            </a:r>
          </a:p>
          <a:p>
            <a:pPr lvl="0" rtl="0">
              <a:spcBef>
                <a:spcPts val="0"/>
              </a:spcBef>
              <a:buClr>
                <a:schemeClr val="dk1"/>
              </a:buClr>
              <a:buSzPct val="91666"/>
              <a:buFont typeface="Arial"/>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65" name="Shape 165"/>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1" name="Shape 171"/>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5 seconds</a:t>
            </a:r>
          </a:p>
          <a:p>
            <a:pPr indent="0" lvl="0" marL="0" marR="0" rtl="0" algn="l">
              <a:spcBef>
                <a:spcPts val="0"/>
              </a:spcBef>
              <a:spcAft>
                <a:spcPts val="0"/>
              </a:spcAft>
              <a:buSzPct val="25000"/>
              <a:buNone/>
            </a:pPr>
            <a:r>
              <a:rPr lang="en-US"/>
              <a:t>Show the Use Case Diagram for the whole project.</a:t>
            </a:r>
            <a:br>
              <a:rPr lang="en-US"/>
            </a:br>
            <a:r>
              <a:rPr lang="en-US"/>
              <a:t>Highlight your use cases.</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72" name="Shape 172"/>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1" name="Shape 181"/>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5 seconds</a:t>
            </a:r>
          </a:p>
          <a:p>
            <a:pPr indent="0" lvl="0" marL="0" marR="0" rtl="0" algn="l">
              <a:spcBef>
                <a:spcPts val="0"/>
              </a:spcBef>
              <a:spcAft>
                <a:spcPts val="0"/>
              </a:spcAft>
              <a:buSzPct val="25000"/>
              <a:buNone/>
            </a:pPr>
            <a:r>
              <a:rPr lang="en-US"/>
              <a:t>Show the Use Case Diagram for the whole project.</a:t>
            </a:r>
            <a:br>
              <a:rPr lang="en-US"/>
            </a:br>
            <a:r>
              <a:rPr lang="en-US"/>
              <a:t>Highlight your use cases.</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82" name="Shape 182"/>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9" name="Shape 189"/>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20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System decomposition; identify the architecture patterns used </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System deployment – h/w and s/w requirements </a:t>
            </a:r>
          </a:p>
          <a:p>
            <a:pPr indent="0" lvl="0" marL="0" marR="0" rtl="0" algn="l">
              <a:spcBef>
                <a:spcPts val="360"/>
              </a:spcBef>
              <a:spcAft>
                <a:spcPts val="0"/>
              </a:spcAft>
              <a:buSzPct val="25000"/>
              <a:buNone/>
            </a:pPr>
            <a:br>
              <a:rPr lang="en-US"/>
            </a:br>
            <a:br>
              <a:rPr lang="en-US"/>
            </a:b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90" name="Shape 190"/>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6" name="Shape 196"/>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20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System decomposition; identify the architecture patterns used </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System deployment – h/w and s/w requirements </a:t>
            </a:r>
          </a:p>
          <a:p>
            <a:pPr indent="0" lvl="0" marL="0" marR="0" rtl="0" algn="l">
              <a:spcBef>
                <a:spcPts val="360"/>
              </a:spcBef>
              <a:spcAft>
                <a:spcPts val="0"/>
              </a:spcAft>
              <a:buSzPct val="25000"/>
              <a:buNone/>
            </a:pPr>
            <a:br>
              <a:rPr lang="en-US"/>
            </a:br>
            <a:br>
              <a:rPr lang="en-US"/>
            </a:b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97" name="Shape 197"/>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5" name="Shape 205"/>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20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System decomposition; identify the architecture patterns used </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System deployment – h/w and s/w requirements </a:t>
            </a:r>
          </a:p>
          <a:p>
            <a:pPr indent="0" lvl="0" marL="0" marR="0" rtl="0" algn="l">
              <a:spcBef>
                <a:spcPts val="360"/>
              </a:spcBef>
              <a:spcAft>
                <a:spcPts val="0"/>
              </a:spcAft>
              <a:buSzPct val="25000"/>
              <a:buNone/>
            </a:pPr>
            <a:br>
              <a:rPr lang="en-US"/>
            </a:br>
            <a:br>
              <a:rPr lang="en-US"/>
            </a:b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06" name="Shape 206"/>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3" name="Shape 213"/>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14" name="Shape 214"/>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7.png"/><Relationship Id="rId3" Type="http://schemas.openxmlformats.org/officeDocument/2006/relationships/image" Target="../media/image0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png"/><Relationship Id="rId3" Type="http://schemas.openxmlformats.org/officeDocument/2006/relationships/image" Target="../media/image0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png"/><Relationship Id="rId3" Type="http://schemas.openxmlformats.org/officeDocument/2006/relationships/image" Target="../media/image0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7" name="Shape 17"/>
        <p:cNvGrpSpPr/>
        <p:nvPr/>
      </p:nvGrpSpPr>
      <p:grpSpPr>
        <a:xfrm>
          <a:off x="0" y="0"/>
          <a:ext cx="0" cy="0"/>
          <a:chOff x="0" y="0"/>
          <a:chExt cx="0" cy="0"/>
        </a:xfrm>
      </p:grpSpPr>
      <p:pic>
        <p:nvPicPr>
          <p:cNvPr descr="Overlay-TitleSlide.png" id="18" name="Shape 18"/>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9" name="Shape 19"/>
          <p:cNvSpPr txBox="1"/>
          <p:nvPr>
            <p:ph type="ctrTitle"/>
          </p:nvPr>
        </p:nvSpPr>
        <p:spPr>
          <a:xfrm>
            <a:off x="135925" y="1510687"/>
            <a:ext cx="8686800" cy="3900900"/>
          </a:xfrm>
          <a:prstGeom prst="rect">
            <a:avLst/>
          </a:prstGeom>
          <a:noFill/>
          <a:ln>
            <a:noFill/>
          </a:ln>
        </p:spPr>
        <p:txBody>
          <a:bodyPr anchorCtr="0" anchor="b" bIns="91425" lIns="91425" rIns="91425" tIns="91425"/>
          <a:lstStyle>
            <a:lvl1pPr indent="0" lvl="0" marL="0" rtl="0" algn="ctr">
              <a:spcBef>
                <a:spcPts val="0"/>
              </a:spcBef>
              <a:buNone/>
              <a:defRPr b="0"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0" name="Shape 20"/>
          <p:cNvSpPr txBox="1"/>
          <p:nvPr>
            <p:ph idx="1" type="subTitle"/>
          </p:nvPr>
        </p:nvSpPr>
        <p:spPr>
          <a:xfrm>
            <a:off x="1600200" y="3966882"/>
            <a:ext cx="6762748" cy="1752600"/>
          </a:xfrm>
          <a:prstGeom prst="rect">
            <a:avLst/>
          </a:prstGeom>
          <a:noFill/>
          <a:ln>
            <a:noFill/>
          </a:ln>
        </p:spPr>
        <p:txBody>
          <a:bodyPr anchorCtr="0" anchor="t" bIns="91425" lIns="91425" rIns="91425" tIns="91425"/>
          <a:lstStyle>
            <a:lvl1pPr indent="0" lvl="0" marL="0" marR="0" rtl="0" algn="r">
              <a:spcBef>
                <a:spcPts val="600"/>
              </a:spcBef>
              <a:spcAft>
                <a:spcPts val="0"/>
              </a:spcAft>
              <a:buClr>
                <a:schemeClr val="lt1"/>
              </a:buClr>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spcBef>
                <a:spcPts val="600"/>
              </a:spcBef>
              <a:spcAft>
                <a:spcPts val="0"/>
              </a:spcAft>
              <a:buClr>
                <a:srgbClr val="888888"/>
              </a:buClr>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6pPr>
            <a:lvl7pPr indent="0" lvl="6" marL="27432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7pPr>
            <a:lvl8pPr indent="0" lvl="7" marL="32004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8pPr>
            <a:lvl9pPr indent="0" lvl="8" marL="36576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21" name="Shape 21"/>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
        <p:nvSpPr>
          <p:cNvPr id="22" name="Shape 22"/>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93" name="Shape 93"/>
        <p:cNvGrpSpPr/>
        <p:nvPr/>
      </p:nvGrpSpPr>
      <p:grpSpPr>
        <a:xfrm>
          <a:off x="0" y="0"/>
          <a:ext cx="0" cy="0"/>
          <a:chOff x="0" y="0"/>
          <a:chExt cx="0" cy="0"/>
        </a:xfrm>
      </p:grpSpPr>
      <p:pic>
        <p:nvPicPr>
          <p:cNvPr descr="Overlay-ContentSlides.png" id="94" name="Shape 94"/>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95" name="Shape 9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98" name="Shape 98"/>
        <p:cNvGrpSpPr/>
        <p:nvPr/>
      </p:nvGrpSpPr>
      <p:grpSpPr>
        <a:xfrm>
          <a:off x="0" y="0"/>
          <a:ext cx="0" cy="0"/>
          <a:chOff x="0" y="0"/>
          <a:chExt cx="0" cy="0"/>
        </a:xfrm>
      </p:grpSpPr>
      <p:pic>
        <p:nvPicPr>
          <p:cNvPr descr="Overlay-ContentCaption.png" id="99" name="Shape 99"/>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00" name="Shape 100"/>
          <p:cNvSpPr txBox="1"/>
          <p:nvPr>
            <p:ph type="title"/>
          </p:nvPr>
        </p:nvSpPr>
        <p:spPr>
          <a:xfrm>
            <a:off x="779464" y="590550"/>
            <a:ext cx="3657600" cy="1162049"/>
          </a:xfrm>
          <a:prstGeom prst="rect">
            <a:avLst/>
          </a:prstGeom>
          <a:noFill/>
          <a:ln>
            <a:noFill/>
          </a:ln>
        </p:spPr>
        <p:txBody>
          <a:bodyPr anchorCtr="0" anchor="b" bIns="91425" lIns="91425" rIns="91425" tIns="91425"/>
          <a:lstStyle>
            <a:lvl1pPr indent="0" lvl="0" marL="0" marR="0" rtl="0" algn="ctr">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1" name="Shape 101"/>
          <p:cNvSpPr txBox="1"/>
          <p:nvPr>
            <p:ph idx="1" type="body"/>
          </p:nvPr>
        </p:nvSpPr>
        <p:spPr>
          <a:xfrm>
            <a:off x="4693023" y="739587"/>
            <a:ext cx="3657600" cy="5308786"/>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2" type="body"/>
          </p:nvPr>
        </p:nvSpPr>
        <p:spPr>
          <a:xfrm>
            <a:off x="779464" y="1816100"/>
            <a:ext cx="3657600" cy="3822700"/>
          </a:xfrm>
          <a:prstGeom prst="rect">
            <a:avLst/>
          </a:prstGeom>
          <a:noFill/>
          <a:ln>
            <a:noFill/>
          </a:ln>
        </p:spPr>
        <p:txBody>
          <a:bodyPr anchorCtr="0" anchor="t" bIns="91425" lIns="91425" rIns="91425" tIns="91425"/>
          <a:lstStyle>
            <a:lvl1pPr indent="0" lvl="0" marL="0" marR="0" rtl="0" algn="ctr">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03" name="Shape 10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06" name="Shape 106"/>
        <p:cNvGrpSpPr/>
        <p:nvPr/>
      </p:nvGrpSpPr>
      <p:grpSpPr>
        <a:xfrm>
          <a:off x="0" y="0"/>
          <a:ext cx="0" cy="0"/>
          <a:chOff x="0" y="0"/>
          <a:chExt cx="0" cy="0"/>
        </a:xfrm>
      </p:grpSpPr>
      <p:pic>
        <p:nvPicPr>
          <p:cNvPr descr="Overlay-PictureCaption.png" id="107" name="Shape 107"/>
          <p:cNvPicPr preferRelativeResize="0"/>
          <p:nvPr/>
        </p:nvPicPr>
        <p:blipFill rotWithShape="1">
          <a:blip r:embed="rId2">
            <a:alphaModFix/>
          </a:blip>
          <a:srcRect b="0" l="0" r="0" t="0"/>
          <a:stretch/>
        </p:blipFill>
        <p:spPr>
          <a:xfrm>
            <a:off x="449262" y="187325"/>
            <a:ext cx="8535987" cy="6483349"/>
          </a:xfrm>
          <a:prstGeom prst="rect">
            <a:avLst/>
          </a:prstGeom>
          <a:noFill/>
          <a:ln>
            <a:noFill/>
          </a:ln>
        </p:spPr>
      </p:pic>
      <p:sp>
        <p:nvSpPr>
          <p:cNvPr id="108" name="Shape 108"/>
          <p:cNvSpPr txBox="1"/>
          <p:nvPr>
            <p:ph type="title"/>
          </p:nvPr>
        </p:nvSpPr>
        <p:spPr>
          <a:xfrm>
            <a:off x="3886200" y="533400"/>
            <a:ext cx="4476749" cy="12525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9" name="Shape 109"/>
          <p:cNvSpPr txBox="1"/>
          <p:nvPr>
            <p:ph idx="1" type="body"/>
          </p:nvPr>
        </p:nvSpPr>
        <p:spPr>
          <a:xfrm>
            <a:off x="3886123" y="1828800"/>
            <a:ext cx="4474539" cy="3809999"/>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0" name="Shape 110"/>
          <p:cNvSpPr/>
          <p:nvPr>
            <p:ph idx="2" type="pic"/>
          </p:nvPr>
        </p:nvSpPr>
        <p:spPr>
          <a:xfrm flipH="1">
            <a:off x="188252" y="179292"/>
            <a:ext cx="3281086" cy="6483095"/>
          </a:xfrm>
          <a:prstGeom prst="round1Rect">
            <a:avLst>
              <a:gd fmla="val 17325" name="adj"/>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1" name="Shape 111"/>
          <p:cNvSpPr txBox="1"/>
          <p:nvPr>
            <p:ph idx="10" type="dt"/>
          </p:nvPr>
        </p:nvSpPr>
        <p:spPr>
          <a:xfrm>
            <a:off x="38862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5867400" y="6288087"/>
            <a:ext cx="2676525"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Alt.">
    <p:spTree>
      <p:nvGrpSpPr>
        <p:cNvPr id="114" name="Shape 114"/>
        <p:cNvGrpSpPr/>
        <p:nvPr/>
      </p:nvGrpSpPr>
      <p:grpSpPr>
        <a:xfrm>
          <a:off x="0" y="0"/>
          <a:ext cx="0" cy="0"/>
          <a:chOff x="0" y="0"/>
          <a:chExt cx="0" cy="0"/>
        </a:xfrm>
      </p:grpSpPr>
      <p:pic>
        <p:nvPicPr>
          <p:cNvPr descr="Overlay-PictureCaption-Extras.png" id="115" name="Shape 115"/>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16" name="Shape 116"/>
          <p:cNvSpPr txBox="1"/>
          <p:nvPr>
            <p:ph type="title"/>
          </p:nvPr>
        </p:nvSpPr>
        <p:spPr>
          <a:xfrm>
            <a:off x="4710953" y="533400"/>
            <a:ext cx="3657600" cy="12525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17" name="Shape 117"/>
          <p:cNvSpPr/>
          <p:nvPr>
            <p:ph idx="2" type="pic"/>
          </p:nvPr>
        </p:nvSpPr>
        <p:spPr>
          <a:xfrm flipH="1">
            <a:off x="596153" y="1600199"/>
            <a:ext cx="3657600" cy="3657601"/>
          </a:xfrm>
          <a:prstGeom prst="ellipse">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8" name="Shape 118"/>
          <p:cNvSpPr txBox="1"/>
          <p:nvPr>
            <p:ph idx="1" type="body"/>
          </p:nvPr>
        </p:nvSpPr>
        <p:spPr>
          <a:xfrm>
            <a:off x="4710412" y="1828800"/>
            <a:ext cx="3657600" cy="3809999"/>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9" name="Shape 119"/>
          <p:cNvSpPr txBox="1"/>
          <p:nvPr>
            <p:ph idx="10" type="dt"/>
          </p:nvPr>
        </p:nvSpPr>
        <p:spPr>
          <a:xfrm>
            <a:off x="381000" y="6288087"/>
            <a:ext cx="1865312"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3325812" y="6288087"/>
            <a:ext cx="5218112"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above Caption">
    <p:spTree>
      <p:nvGrpSpPr>
        <p:cNvPr id="122" name="Shape 122"/>
        <p:cNvGrpSpPr/>
        <p:nvPr/>
      </p:nvGrpSpPr>
      <p:grpSpPr>
        <a:xfrm>
          <a:off x="0" y="0"/>
          <a:ext cx="0" cy="0"/>
          <a:chOff x="0" y="0"/>
          <a:chExt cx="0" cy="0"/>
        </a:xfrm>
      </p:grpSpPr>
      <p:pic>
        <p:nvPicPr>
          <p:cNvPr descr="Overlay-PictureCaption-Extras.png" id="123" name="Shape 123"/>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24" name="Shape 124"/>
          <p:cNvSpPr txBox="1"/>
          <p:nvPr>
            <p:ph type="title"/>
          </p:nvPr>
        </p:nvSpPr>
        <p:spPr>
          <a:xfrm>
            <a:off x="808037" y="3778623"/>
            <a:ext cx="7560514" cy="1102658"/>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5" name="Shape 125"/>
          <p:cNvSpPr/>
          <p:nvPr>
            <p:ph idx="2" type="pic"/>
          </p:nvPr>
        </p:nvSpPr>
        <p:spPr>
          <a:xfrm flipH="1">
            <a:off x="871583" y="762000"/>
            <a:ext cx="7427726" cy="2989730"/>
          </a:xfrm>
          <a:prstGeom prst="roundRect">
            <a:avLst>
              <a:gd fmla="val 7476" name="adj"/>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 type="body"/>
          </p:nvPr>
        </p:nvSpPr>
        <p:spPr>
          <a:xfrm>
            <a:off x="808033" y="4827492"/>
            <a:ext cx="7559977" cy="1220881"/>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27" name="Shape 127"/>
          <p:cNvSpPr txBox="1"/>
          <p:nvPr>
            <p:ph idx="10" type="dt"/>
          </p:nvPr>
        </p:nvSpPr>
        <p:spPr>
          <a:xfrm>
            <a:off x="381000" y="6288087"/>
            <a:ext cx="1865312"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1" type="ftr"/>
          </p:nvPr>
        </p:nvSpPr>
        <p:spPr>
          <a:xfrm>
            <a:off x="3325812" y="6288087"/>
            <a:ext cx="5218112"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9" name="Shape 129"/>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30" name="Shape 130"/>
        <p:cNvGrpSpPr/>
        <p:nvPr/>
      </p:nvGrpSpPr>
      <p:grpSpPr>
        <a:xfrm>
          <a:off x="0" y="0"/>
          <a:ext cx="0" cy="0"/>
          <a:chOff x="0" y="0"/>
          <a:chExt cx="0" cy="0"/>
        </a:xfrm>
      </p:grpSpPr>
      <p:pic>
        <p:nvPicPr>
          <p:cNvPr descr="Overlay-ContentSlides.png" id="131" name="Shape 131"/>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132" name="Shape 132"/>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33" name="Shape 133"/>
          <p:cNvSpPr txBox="1"/>
          <p:nvPr>
            <p:ph idx="1" type="body"/>
          </p:nvPr>
        </p:nvSpPr>
        <p:spPr>
          <a:xfrm rot="5400000">
            <a:off x="2466975" y="141288"/>
            <a:ext cx="4208462" cy="7583486"/>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4" name="Shape 13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6" name="Shape 13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37" name="Shape 137"/>
        <p:cNvGrpSpPr/>
        <p:nvPr/>
      </p:nvGrpSpPr>
      <p:grpSpPr>
        <a:xfrm>
          <a:off x="0" y="0"/>
          <a:ext cx="0" cy="0"/>
          <a:chOff x="0" y="0"/>
          <a:chExt cx="0" cy="0"/>
        </a:xfrm>
      </p:grpSpPr>
      <p:pic>
        <p:nvPicPr>
          <p:cNvPr descr="Overlay-ContentSlides.png" id="138" name="Shape 13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139" name="Shape 139"/>
          <p:cNvSpPr txBox="1"/>
          <p:nvPr>
            <p:ph type="title"/>
          </p:nvPr>
        </p:nvSpPr>
        <p:spPr>
          <a:xfrm rot="5400000">
            <a:off x="5373266" y="2734842"/>
            <a:ext cx="5268912" cy="1358152"/>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40" name="Shape 140"/>
          <p:cNvSpPr txBox="1"/>
          <p:nvPr>
            <p:ph idx="1" type="body"/>
          </p:nvPr>
        </p:nvSpPr>
        <p:spPr>
          <a:xfrm rot="5400000">
            <a:off x="1230313" y="328613"/>
            <a:ext cx="5268911" cy="617061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1" name="Shape 141"/>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4" name="Shape 24"/>
        <p:cNvGrpSpPr/>
        <p:nvPr/>
      </p:nvGrpSpPr>
      <p:grpSpPr>
        <a:xfrm>
          <a:off x="0" y="0"/>
          <a:ext cx="0" cy="0"/>
          <a:chOff x="0" y="0"/>
          <a:chExt cx="0" cy="0"/>
        </a:xfrm>
      </p:grpSpPr>
      <p:pic>
        <p:nvPicPr>
          <p:cNvPr descr="Overlay-ContentSlides.png" id="25" name="Shape 25"/>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26" name="Shape 26"/>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7" name="Shape 27"/>
          <p:cNvSpPr txBox="1"/>
          <p:nvPr>
            <p:ph idx="1" type="body"/>
          </p:nvPr>
        </p:nvSpPr>
        <p:spPr>
          <a:xfrm>
            <a:off x="779462" y="1828800"/>
            <a:ext cx="7583486" cy="420846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1" name="Shape 31"/>
        <p:cNvGrpSpPr/>
        <p:nvPr/>
      </p:nvGrpSpPr>
      <p:grpSpPr>
        <a:xfrm>
          <a:off x="0" y="0"/>
          <a:ext cx="0" cy="0"/>
          <a:chOff x="0" y="0"/>
          <a:chExt cx="0" cy="0"/>
        </a:xfrm>
      </p:grpSpPr>
      <p:pic>
        <p:nvPicPr>
          <p:cNvPr descr="Overlay-SectionHeader.png" id="32" name="Shape 32"/>
          <p:cNvPicPr preferRelativeResize="0"/>
          <p:nvPr/>
        </p:nvPicPr>
        <p:blipFill rotWithShape="1">
          <a:blip r:embed="rId2">
            <a:alphaModFix/>
          </a:blip>
          <a:srcRect b="0" l="0" r="0" t="0"/>
          <a:stretch/>
        </p:blipFill>
        <p:spPr>
          <a:xfrm>
            <a:off x="381000" y="0"/>
            <a:ext cx="8826499" cy="6483349"/>
          </a:xfrm>
          <a:prstGeom prst="rect">
            <a:avLst/>
          </a:prstGeom>
          <a:noFill/>
          <a:ln>
            <a:noFill/>
          </a:ln>
        </p:spPr>
      </p:pic>
      <p:sp>
        <p:nvSpPr>
          <p:cNvPr id="33" name="Shape 33"/>
          <p:cNvSpPr txBox="1"/>
          <p:nvPr>
            <p:ph type="title"/>
          </p:nvPr>
        </p:nvSpPr>
        <p:spPr>
          <a:xfrm>
            <a:off x="779462" y="2591359"/>
            <a:ext cx="7583486" cy="13620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34" name="Shape 34"/>
          <p:cNvSpPr txBox="1"/>
          <p:nvPr>
            <p:ph idx="1" type="body"/>
          </p:nvPr>
        </p:nvSpPr>
        <p:spPr>
          <a:xfrm>
            <a:off x="779462" y="3950353"/>
            <a:ext cx="7583486" cy="1500187"/>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spcBef>
                <a:spcPts val="600"/>
              </a:spcBef>
              <a:spcAft>
                <a:spcPts val="0"/>
              </a:spcAft>
              <a:buClr>
                <a:srgbClr val="888888"/>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6pPr>
            <a:lvl7pPr indent="0" lvl="6" marL="27432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7pPr>
            <a:lvl8pPr indent="0" lvl="7" marL="32004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8pPr>
            <a:lvl9pPr indent="0" lvl="8" marL="36576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35" name="Shape 3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8" name="Shape 38"/>
        <p:cNvGrpSpPr/>
        <p:nvPr/>
      </p:nvGrpSpPr>
      <p:grpSpPr>
        <a:xfrm>
          <a:off x="0" y="0"/>
          <a:ext cx="0" cy="0"/>
          <a:chOff x="0" y="0"/>
          <a:chExt cx="0" cy="0"/>
        </a:xfrm>
      </p:grpSpPr>
      <p:pic>
        <p:nvPicPr>
          <p:cNvPr descr="Overlay-ContentSlides.png" id="39" name="Shape 39"/>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40" name="Shape 40"/>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41" name="Shape 41"/>
          <p:cNvSpPr txBox="1"/>
          <p:nvPr>
            <p:ph idx="1" type="body"/>
          </p:nvPr>
        </p:nvSpPr>
        <p:spPr>
          <a:xfrm>
            <a:off x="779462"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2" name="Shape 42"/>
          <p:cNvSpPr txBox="1"/>
          <p:nvPr>
            <p:ph idx="2" type="body"/>
          </p:nvPr>
        </p:nvSpPr>
        <p:spPr>
          <a:xfrm>
            <a:off x="4688541"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6" name="Shape 46"/>
        <p:cNvGrpSpPr/>
        <p:nvPr/>
      </p:nvGrpSpPr>
      <p:grpSpPr>
        <a:xfrm>
          <a:off x="0" y="0"/>
          <a:ext cx="0" cy="0"/>
          <a:chOff x="0" y="0"/>
          <a:chExt cx="0" cy="0"/>
        </a:xfrm>
      </p:grpSpPr>
      <p:pic>
        <p:nvPicPr>
          <p:cNvPr descr="Overlay-ContentSlides.png" id="47" name="Shape 47"/>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cxnSp>
        <p:nvCxnSpPr>
          <p:cNvPr id="48" name="Shape 48"/>
          <p:cNvCxnSpPr/>
          <p:nvPr/>
        </p:nvCxnSpPr>
        <p:spPr>
          <a:xfrm>
            <a:off x="874712" y="2286000"/>
            <a:ext cx="3562350" cy="1587"/>
          </a:xfrm>
          <a:prstGeom prst="straightConnector1">
            <a:avLst/>
          </a:prstGeom>
          <a:noFill/>
          <a:ln cap="flat" cmpd="sng" w="19050">
            <a:solidFill>
              <a:schemeClr val="lt1"/>
            </a:solidFill>
            <a:prstDash val="solid"/>
            <a:round/>
            <a:headEnd len="med" w="med" type="none"/>
            <a:tailEnd len="med" w="med" type="none"/>
          </a:ln>
        </p:spPr>
      </p:cxnSp>
      <p:cxnSp>
        <p:nvCxnSpPr>
          <p:cNvPr id="49" name="Shape 49"/>
          <p:cNvCxnSpPr/>
          <p:nvPr/>
        </p:nvCxnSpPr>
        <p:spPr>
          <a:xfrm>
            <a:off x="4816475" y="2286000"/>
            <a:ext cx="3565525" cy="1587"/>
          </a:xfrm>
          <a:prstGeom prst="straightConnector1">
            <a:avLst/>
          </a:prstGeom>
          <a:noFill/>
          <a:ln cap="flat" cmpd="sng" w="19050">
            <a:solidFill>
              <a:schemeClr val="lt1"/>
            </a:solidFill>
            <a:prstDash val="solid"/>
            <a:round/>
            <a:headEnd len="med" w="med" type="none"/>
            <a:tailEnd len="med" w="med" type="none"/>
          </a:ln>
        </p:spPr>
      </p:cxnSp>
      <p:cxnSp>
        <p:nvCxnSpPr>
          <p:cNvPr id="50" name="Shape 50"/>
          <p:cNvCxnSpPr/>
          <p:nvPr/>
        </p:nvCxnSpPr>
        <p:spPr>
          <a:xfrm>
            <a:off x="874712" y="2286000"/>
            <a:ext cx="3562350" cy="1587"/>
          </a:xfrm>
          <a:prstGeom prst="straightConnector1">
            <a:avLst/>
          </a:prstGeom>
          <a:noFill/>
          <a:ln cap="flat" cmpd="sng" w="19050">
            <a:solidFill>
              <a:schemeClr val="lt1"/>
            </a:solidFill>
            <a:prstDash val="solid"/>
            <a:round/>
            <a:headEnd len="med" w="med" type="none"/>
            <a:tailEnd len="med" w="med" type="none"/>
          </a:ln>
        </p:spPr>
      </p:cxnSp>
      <p:cxnSp>
        <p:nvCxnSpPr>
          <p:cNvPr id="51" name="Shape 51"/>
          <p:cNvCxnSpPr/>
          <p:nvPr/>
        </p:nvCxnSpPr>
        <p:spPr>
          <a:xfrm>
            <a:off x="4816475" y="2286000"/>
            <a:ext cx="3565525" cy="1587"/>
          </a:xfrm>
          <a:prstGeom prst="straightConnector1">
            <a:avLst/>
          </a:prstGeom>
          <a:noFill/>
          <a:ln cap="flat" cmpd="sng" w="19050">
            <a:solidFill>
              <a:schemeClr val="lt1"/>
            </a:solidFill>
            <a:prstDash val="solid"/>
            <a:round/>
            <a:headEnd len="med" w="med" type="none"/>
            <a:tailEnd len="med" w="med" type="none"/>
          </a:ln>
        </p:spPr>
      </p:cxnSp>
      <p:sp>
        <p:nvSpPr>
          <p:cNvPr id="52" name="Shape 52"/>
          <p:cNvSpPr txBox="1"/>
          <p:nvPr>
            <p:ph type="title"/>
          </p:nvPr>
        </p:nvSpPr>
        <p:spPr>
          <a:xfrm>
            <a:off x="779462" y="381000"/>
            <a:ext cx="7583486" cy="104438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53" name="Shape 53"/>
          <p:cNvSpPr txBox="1"/>
          <p:nvPr>
            <p:ph idx="1" type="body"/>
          </p:nvPr>
        </p:nvSpPr>
        <p:spPr>
          <a:xfrm>
            <a:off x="779462" y="1438834"/>
            <a:ext cx="3657600" cy="789828"/>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4" name="Shape 54"/>
          <p:cNvSpPr txBox="1"/>
          <p:nvPr>
            <p:ph idx="2" type="body"/>
          </p:nvPr>
        </p:nvSpPr>
        <p:spPr>
          <a:xfrm>
            <a:off x="779462" y="2362199"/>
            <a:ext cx="3657600" cy="3686174"/>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5" name="Shape 55"/>
          <p:cNvSpPr txBox="1"/>
          <p:nvPr>
            <p:ph idx="3" type="body"/>
          </p:nvPr>
        </p:nvSpPr>
        <p:spPr>
          <a:xfrm>
            <a:off x="4705350" y="1438834"/>
            <a:ext cx="3657600" cy="789828"/>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4" type="body"/>
          </p:nvPr>
        </p:nvSpPr>
        <p:spPr>
          <a:xfrm>
            <a:off x="4705350" y="2362199"/>
            <a:ext cx="3657600" cy="3686174"/>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 Content, Top and Bottom">
    <p:spTree>
      <p:nvGrpSpPr>
        <p:cNvPr id="60" name="Shape 60"/>
        <p:cNvGrpSpPr/>
        <p:nvPr/>
      </p:nvGrpSpPr>
      <p:grpSpPr>
        <a:xfrm>
          <a:off x="0" y="0"/>
          <a:ext cx="0" cy="0"/>
          <a:chOff x="0" y="0"/>
          <a:chExt cx="0" cy="0"/>
        </a:xfrm>
      </p:grpSpPr>
      <p:pic>
        <p:nvPicPr>
          <p:cNvPr descr="Overlay-ContentSlides.png" id="61" name="Shape 61"/>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62" name="Shape 62"/>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63" name="Shape 63"/>
          <p:cNvSpPr txBox="1"/>
          <p:nvPr>
            <p:ph idx="1" type="body"/>
          </p:nvPr>
        </p:nvSpPr>
        <p:spPr>
          <a:xfrm>
            <a:off x="779462" y="1828800"/>
            <a:ext cx="7585076"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4" name="Shape 64"/>
          <p:cNvSpPr txBox="1"/>
          <p:nvPr>
            <p:ph idx="2" type="body"/>
          </p:nvPr>
        </p:nvSpPr>
        <p:spPr>
          <a:xfrm>
            <a:off x="779462" y="3991816"/>
            <a:ext cx="7585076"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70" name="Shape 70"/>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2"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3" name="Shape 73"/>
          <p:cNvSpPr txBox="1"/>
          <p:nvPr>
            <p:ph idx="3" type="body"/>
          </p:nvPr>
        </p:nvSpPr>
        <p:spPr>
          <a:xfrm>
            <a:off x="779462"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 Content">
    <p:spTree>
      <p:nvGrpSpPr>
        <p:cNvPr id="77" name="Shape 77"/>
        <p:cNvGrpSpPr/>
        <p:nvPr/>
      </p:nvGrpSpPr>
      <p:grpSpPr>
        <a:xfrm>
          <a:off x="0" y="0"/>
          <a:ext cx="0" cy="0"/>
          <a:chOff x="0" y="0"/>
          <a:chExt cx="0" cy="0"/>
        </a:xfrm>
      </p:grpSpPr>
      <p:pic>
        <p:nvPicPr>
          <p:cNvPr descr="Overlay-ContentSlides.png" id="78" name="Shape 7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79" name="Shape 79"/>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80" name="Shape 80"/>
          <p:cNvSpPr txBox="1"/>
          <p:nvPr>
            <p:ph idx="1" type="body"/>
          </p:nvPr>
        </p:nvSpPr>
        <p:spPr>
          <a:xfrm>
            <a:off x="779462"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2" type="body"/>
          </p:nvPr>
        </p:nvSpPr>
        <p:spPr>
          <a:xfrm>
            <a:off x="779462"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3"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3" name="Shape 83"/>
          <p:cNvSpPr txBox="1"/>
          <p:nvPr>
            <p:ph idx="4"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4" name="Shape 8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87" name="Shape 87"/>
        <p:cNvGrpSpPr/>
        <p:nvPr/>
      </p:nvGrpSpPr>
      <p:grpSpPr>
        <a:xfrm>
          <a:off x="0" y="0"/>
          <a:ext cx="0" cy="0"/>
          <a:chOff x="0" y="0"/>
          <a:chExt cx="0" cy="0"/>
        </a:xfrm>
      </p:grpSpPr>
      <p:pic>
        <p:nvPicPr>
          <p:cNvPr descr="Overlay-ContentSlides.png" id="88" name="Shape 8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89" name="Shape 89"/>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90" name="Shape 90"/>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0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90500" y="190500"/>
            <a:ext cx="8764587" cy="6478588"/>
          </a:xfrm>
          <a:prstGeom prst="round2DiagRect">
            <a:avLst>
              <a:gd fmla="val 9416" name="adj1"/>
              <a:gd fmla="val 0" name="adj2"/>
            </a:avLst>
          </a:prstGeom>
          <a:gradFill>
            <a:gsLst>
              <a:gs pos="0">
                <a:srgbClr val="B27A00"/>
              </a:gs>
              <a:gs pos="13000">
                <a:srgbClr val="B27A00"/>
              </a:gs>
              <a:gs pos="100000">
                <a:schemeClr val="lt1"/>
              </a:gs>
            </a:gsLst>
            <a:lin ang="5400000" scaled="0"/>
          </a:gradFill>
          <a:ln>
            <a:noFill/>
          </a:ln>
        </p:spPr>
        <p:txBody>
          <a:bodyPr anchorCtr="0" anchor="ctr" bIns="45700" lIns="91425" rIns="91425"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 name="Shape 12"/>
          <p:cNvSpPr txBox="1"/>
          <p:nvPr>
            <p:ph idx="1" type="body"/>
          </p:nvPr>
        </p:nvSpPr>
        <p:spPr>
          <a:xfrm>
            <a:off x="779462" y="1828800"/>
            <a:ext cx="7583486" cy="420846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pic>
        <p:nvPicPr>
          <p:cNvPr descr="FIULogo_H_CMYK_fx.png" id="16" name="Shape 16"/>
          <p:cNvPicPr preferRelativeResize="0"/>
          <p:nvPr/>
        </p:nvPicPr>
        <p:blipFill rotWithShape="1">
          <a:blip r:embed="rId1">
            <a:alphaModFix/>
          </a:blip>
          <a:srcRect b="0" l="0" r="0" t="0"/>
          <a:stretch/>
        </p:blipFill>
        <p:spPr>
          <a:xfrm>
            <a:off x="6103937" y="5959475"/>
            <a:ext cx="2430462" cy="6937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0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38.png"/><Relationship Id="rId5" Type="http://schemas.openxmlformats.org/officeDocument/2006/relationships/image" Target="../media/image19.jpg"/><Relationship Id="rId6"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9.png"/><Relationship Id="rId5" Type="http://schemas.openxmlformats.org/officeDocument/2006/relationships/image" Target="../media/image18.jpg"/><Relationship Id="rId6"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32.png"/><Relationship Id="rId5"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34.png"/><Relationship Id="rId5"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42.png"/><Relationship Id="rId5"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28.png"/><Relationship Id="rId13" Type="http://schemas.openxmlformats.org/officeDocument/2006/relationships/image" Target="../media/image40.png"/><Relationship Id="rId12"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09.png"/><Relationship Id="rId4" Type="http://schemas.openxmlformats.org/officeDocument/2006/relationships/image" Target="../media/image22.png"/><Relationship Id="rId9" Type="http://schemas.openxmlformats.org/officeDocument/2006/relationships/image" Target="../media/image30.png"/><Relationship Id="rId15" Type="http://schemas.openxmlformats.org/officeDocument/2006/relationships/image" Target="../media/image39.png"/><Relationship Id="rId14" Type="http://schemas.openxmlformats.org/officeDocument/2006/relationships/image" Target="../media/image33.png"/><Relationship Id="rId17" Type="http://schemas.openxmlformats.org/officeDocument/2006/relationships/image" Target="../media/image37.png"/><Relationship Id="rId16" Type="http://schemas.openxmlformats.org/officeDocument/2006/relationships/image" Target="../media/image35.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09.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nvSpPr>
        <p:spPr>
          <a:xfrm>
            <a:off x="459275" y="406475"/>
            <a:ext cx="8225400" cy="11043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b="1" lang="en-US" sz="4000">
                <a:solidFill>
                  <a:srgbClr val="4C1130"/>
                </a:solidFill>
                <a:latin typeface="Trebuchet MS"/>
                <a:ea typeface="Trebuchet MS"/>
                <a:cs typeface="Trebuchet MS"/>
                <a:sym typeface="Trebuchet MS"/>
              </a:rPr>
              <a:t>Senior Project </a:t>
            </a:r>
            <a:r>
              <a:rPr b="1" i="0" lang="en-US" sz="4000" u="none" cap="none" strike="noStrike">
                <a:solidFill>
                  <a:srgbClr val="4C1130"/>
                </a:solidFill>
                <a:latin typeface="Trebuchet MS"/>
                <a:ea typeface="Trebuchet MS"/>
                <a:cs typeface="Trebuchet MS"/>
                <a:sym typeface="Trebuchet MS"/>
              </a:rPr>
              <a:t>Final </a:t>
            </a:r>
            <a:r>
              <a:rPr b="1" i="0" lang="en-US" sz="4000" u="none" cap="none" strike="noStrike">
                <a:solidFill>
                  <a:srgbClr val="4C1130"/>
                </a:solidFill>
                <a:latin typeface="Trebuchet MS"/>
                <a:ea typeface="Trebuchet MS"/>
                <a:cs typeface="Trebuchet MS"/>
                <a:sym typeface="Trebuchet MS"/>
              </a:rPr>
              <a:t>P</a:t>
            </a:r>
            <a:r>
              <a:rPr b="1" i="0" lang="en-US" sz="4000" u="none" cap="none" strike="noStrike">
                <a:solidFill>
                  <a:srgbClr val="4C1130"/>
                </a:solidFill>
                <a:latin typeface="Trebuchet MS"/>
                <a:ea typeface="Trebuchet MS"/>
                <a:cs typeface="Trebuchet MS"/>
                <a:sym typeface="Trebuchet MS"/>
              </a:rPr>
              <a:t>resentation</a:t>
            </a:r>
          </a:p>
          <a:p>
            <a:pPr lvl="0" rtl="0" algn="ctr">
              <a:spcBef>
                <a:spcPts val="0"/>
              </a:spcBef>
              <a:buClr>
                <a:schemeClr val="dk1"/>
              </a:buClr>
              <a:buSzPct val="25000"/>
              <a:buFont typeface="Arial"/>
              <a:buNone/>
            </a:pPr>
            <a:r>
              <a:rPr lang="en-US" sz="3000">
                <a:solidFill>
                  <a:srgbClr val="4C1130"/>
                </a:solidFill>
                <a:latin typeface="Trebuchet MS"/>
                <a:ea typeface="Trebuchet MS"/>
                <a:cs typeface="Trebuchet MS"/>
                <a:sym typeface="Trebuchet MS"/>
              </a:rPr>
              <a:t>Fall 2016</a:t>
            </a:r>
          </a:p>
        </p:txBody>
      </p:sp>
      <p:pic>
        <p:nvPicPr>
          <p:cNvPr id="150" name="Shape 150"/>
          <p:cNvPicPr preferRelativeResize="0"/>
          <p:nvPr/>
        </p:nvPicPr>
        <p:blipFill>
          <a:blip r:embed="rId3">
            <a:alphaModFix amt="10000"/>
          </a:blip>
          <a:stretch>
            <a:fillRect/>
          </a:stretch>
        </p:blipFill>
        <p:spPr>
          <a:xfrm>
            <a:off x="1586650" y="2085684"/>
            <a:ext cx="9143998" cy="4765429"/>
          </a:xfrm>
          <a:prstGeom prst="rect">
            <a:avLst/>
          </a:prstGeom>
          <a:noFill/>
          <a:ln>
            <a:noFill/>
          </a:ln>
        </p:spPr>
      </p:pic>
      <p:sp>
        <p:nvSpPr>
          <p:cNvPr id="151" name="Shape 151"/>
          <p:cNvSpPr txBox="1"/>
          <p:nvPr/>
        </p:nvSpPr>
        <p:spPr>
          <a:xfrm>
            <a:off x="1287450" y="1698950"/>
            <a:ext cx="6569100" cy="1302000"/>
          </a:xfrm>
          <a:prstGeom prst="rect">
            <a:avLst/>
          </a:prstGeom>
          <a:noFill/>
          <a:ln>
            <a:noFill/>
          </a:ln>
        </p:spPr>
        <p:txBody>
          <a:bodyPr anchorCtr="0" anchor="ctr" bIns="91425" lIns="91425" rIns="91425" tIns="91425">
            <a:noAutofit/>
          </a:bodyPr>
          <a:lstStyle/>
          <a:p>
            <a:pPr lvl="0" rtl="0" algn="ctr">
              <a:spcBef>
                <a:spcPts val="0"/>
              </a:spcBef>
              <a:buNone/>
            </a:pPr>
            <a:r>
              <a:rPr b="1" lang="en-US" sz="4800">
                <a:solidFill>
                  <a:srgbClr val="741B47"/>
                </a:solidFill>
                <a:latin typeface="Trebuchet MS"/>
                <a:ea typeface="Trebuchet MS"/>
                <a:cs typeface="Trebuchet MS"/>
                <a:sym typeface="Trebuchet MS"/>
              </a:rPr>
              <a:t>FruiTREC v1.0</a:t>
            </a:r>
            <a:r>
              <a:rPr lang="en-US" sz="2900">
                <a:solidFill>
                  <a:srgbClr val="274E13"/>
                </a:solidFill>
                <a:latin typeface="Trebuchet MS"/>
                <a:ea typeface="Trebuchet MS"/>
                <a:cs typeface="Trebuchet MS"/>
                <a:sym typeface="Trebuchet MS"/>
              </a:rPr>
              <a:t> </a:t>
            </a:r>
          </a:p>
          <a:p>
            <a:pPr lvl="0" rtl="0" algn="ctr">
              <a:spcBef>
                <a:spcPts val="0"/>
              </a:spcBef>
              <a:buNone/>
            </a:pPr>
            <a:r>
              <a:rPr lang="en-US" sz="2800">
                <a:solidFill>
                  <a:srgbClr val="741B47"/>
                </a:solidFill>
                <a:latin typeface="Trebuchet MS"/>
                <a:ea typeface="Trebuchet MS"/>
                <a:cs typeface="Trebuchet MS"/>
                <a:sym typeface="Trebuchet MS"/>
              </a:rPr>
              <a:t>An Agricultural Robotics Application</a:t>
            </a:r>
          </a:p>
        </p:txBody>
      </p:sp>
      <p:pic>
        <p:nvPicPr>
          <p:cNvPr id="152" name="Shape 152"/>
          <p:cNvPicPr preferRelativeResize="0"/>
          <p:nvPr/>
        </p:nvPicPr>
        <p:blipFill>
          <a:blip r:embed="rId4">
            <a:alphaModFix/>
          </a:blip>
          <a:stretch>
            <a:fillRect/>
          </a:stretch>
        </p:blipFill>
        <p:spPr>
          <a:xfrm>
            <a:off x="152400" y="6240750"/>
            <a:ext cx="2856450" cy="479550"/>
          </a:xfrm>
          <a:prstGeom prst="rect">
            <a:avLst/>
          </a:prstGeom>
          <a:noFill/>
          <a:ln>
            <a:noFill/>
          </a:ln>
        </p:spPr>
      </p:pic>
      <p:graphicFrame>
        <p:nvGraphicFramePr>
          <p:cNvPr id="153" name="Shape 153"/>
          <p:cNvGraphicFramePr/>
          <p:nvPr/>
        </p:nvGraphicFramePr>
        <p:xfrm>
          <a:off x="632400" y="3364325"/>
          <a:ext cx="3000000" cy="3000000"/>
        </p:xfrm>
        <a:graphic>
          <a:graphicData uri="http://schemas.openxmlformats.org/drawingml/2006/table">
            <a:tbl>
              <a:tblPr>
                <a:noFill/>
                <a:tableStyleId>{C51E1EE5-2E88-4B80-A121-B9B500AA1D43}</a:tableStyleId>
              </a:tblPr>
              <a:tblGrid>
                <a:gridCol w="2093400"/>
                <a:gridCol w="5785800"/>
              </a:tblGrid>
              <a:tr h="445875">
                <a:tc>
                  <a:txBody>
                    <a:bodyPr>
                      <a:noAutofit/>
                    </a:bodyPr>
                    <a:lstStyle/>
                    <a:p>
                      <a:pPr lvl="0" rtl="0" algn="r">
                        <a:spcBef>
                          <a:spcPts val="0"/>
                        </a:spcBef>
                        <a:buNone/>
                      </a:pPr>
                      <a:r>
                        <a:rPr b="1" lang="en-US" sz="2000">
                          <a:solidFill>
                            <a:srgbClr val="4C1130"/>
                          </a:solidFill>
                          <a:latin typeface="Trebuchet MS"/>
                          <a:ea typeface="Trebuchet MS"/>
                          <a:cs typeface="Trebuchet MS"/>
                          <a:sym typeface="Trebuchet MS"/>
                        </a:rPr>
                        <a:t>Team Members</a:t>
                      </a:r>
                      <a:r>
                        <a:rPr lang="en-US" sz="2000">
                          <a:solidFill>
                            <a:srgbClr val="4C1130"/>
                          </a:solidFill>
                          <a:latin typeface="Trebuchet MS"/>
                          <a:ea typeface="Trebuchet MS"/>
                          <a:cs typeface="Trebuchet MS"/>
                          <a:sym typeface="Trebuchet MS"/>
                        </a:rPr>
                        <a:t>:</a:t>
                      </a:r>
                    </a:p>
                    <a:p>
                      <a:pPr lvl="0" rtl="0" algn="r">
                        <a:spcBef>
                          <a:spcPts val="0"/>
                        </a:spcBef>
                        <a:buNone/>
                      </a:pPr>
                      <a:r>
                        <a:rPr b="1" lang="en-US" sz="2000">
                          <a:solidFill>
                            <a:srgbClr val="4C1130"/>
                          </a:solidFill>
                          <a:latin typeface="Trebuchet MS"/>
                          <a:ea typeface="Trebuchet MS"/>
                          <a:cs typeface="Trebuchet MS"/>
                          <a:sym typeface="Trebuchet MS"/>
                        </a:rPr>
                        <a:t>Product Owner:</a:t>
                      </a:r>
                    </a:p>
                    <a:p>
                      <a:pPr lvl="0" rtl="0" algn="r">
                        <a:spcBef>
                          <a:spcPts val="0"/>
                        </a:spcBef>
                        <a:buNone/>
                      </a:pPr>
                      <a:r>
                        <a:rPr b="1" lang="en-US" sz="2000">
                          <a:solidFill>
                            <a:srgbClr val="4C1130"/>
                          </a:solidFill>
                          <a:latin typeface="Trebuchet MS"/>
                          <a:ea typeface="Trebuchet MS"/>
                          <a:cs typeface="Trebuchet MS"/>
                          <a:sym typeface="Trebuchet MS"/>
                        </a:rPr>
                        <a:t>Mentor:</a:t>
                      </a:r>
                    </a:p>
                    <a:p>
                      <a:pPr lvl="0" rtl="0" algn="r">
                        <a:spcBef>
                          <a:spcPts val="0"/>
                        </a:spcBef>
                        <a:buClr>
                          <a:schemeClr val="dk1"/>
                        </a:buClr>
                        <a:buSzPct val="55000"/>
                        <a:buFont typeface="Arial"/>
                        <a:buNone/>
                      </a:pPr>
                      <a:r>
                        <a:rPr b="1" lang="en-US" sz="2000">
                          <a:solidFill>
                            <a:srgbClr val="4C1130"/>
                          </a:solidFill>
                          <a:latin typeface="Trebuchet MS"/>
                          <a:ea typeface="Trebuchet MS"/>
                          <a:cs typeface="Trebuchet MS"/>
                          <a:sym typeface="Trebuchet MS"/>
                        </a:rPr>
                        <a:t>Instructors:</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spcBef>
                          <a:spcPts val="0"/>
                        </a:spcBef>
                        <a:buNone/>
                      </a:pPr>
                      <a:r>
                        <a:rPr lang="en-US" sz="2000">
                          <a:solidFill>
                            <a:srgbClr val="4C1130"/>
                          </a:solidFill>
                          <a:latin typeface="Trebuchet MS"/>
                          <a:ea typeface="Trebuchet MS"/>
                          <a:cs typeface="Trebuchet MS"/>
                          <a:sym typeface="Trebuchet MS"/>
                        </a:rPr>
                        <a:t>Franklin Abodo, Gabriel Barrs, Miguel Chateloin</a:t>
                      </a:r>
                    </a:p>
                    <a:p>
                      <a:pPr lvl="0" rtl="0">
                        <a:spcBef>
                          <a:spcPts val="0"/>
                        </a:spcBef>
                        <a:buNone/>
                      </a:pPr>
                      <a:r>
                        <a:rPr lang="en-US" sz="2000">
                          <a:solidFill>
                            <a:srgbClr val="4C1130"/>
                          </a:solidFill>
                          <a:latin typeface="Trebuchet MS"/>
                          <a:ea typeface="Trebuchet MS"/>
                          <a:cs typeface="Trebuchet MS"/>
                          <a:sym typeface="Trebuchet MS"/>
                        </a:rPr>
                        <a:t>Dr. Wagner Vendrame</a:t>
                      </a:r>
                    </a:p>
                    <a:p>
                      <a:pPr lvl="0" rtl="0">
                        <a:spcBef>
                          <a:spcPts val="0"/>
                        </a:spcBef>
                        <a:buNone/>
                      </a:pPr>
                      <a:r>
                        <a:rPr lang="en-US" sz="2000">
                          <a:solidFill>
                            <a:srgbClr val="4C1130"/>
                          </a:solidFill>
                          <a:latin typeface="Trebuchet MS"/>
                          <a:ea typeface="Trebuchet MS"/>
                          <a:cs typeface="Trebuchet MS"/>
                          <a:sym typeface="Trebuchet MS"/>
                        </a:rPr>
                        <a:t>Dr. Leonardo Bobadilla</a:t>
                      </a:r>
                    </a:p>
                    <a:p>
                      <a:pPr lvl="0" rtl="0">
                        <a:spcBef>
                          <a:spcPts val="0"/>
                        </a:spcBef>
                        <a:buClr>
                          <a:schemeClr val="dk1"/>
                        </a:buClr>
                        <a:buSzPct val="55000"/>
                        <a:buFont typeface="Arial"/>
                        <a:buNone/>
                      </a:pPr>
                      <a:r>
                        <a:rPr lang="en-US" sz="2000">
                          <a:solidFill>
                            <a:srgbClr val="4C1130"/>
                          </a:solidFill>
                          <a:latin typeface="Trebuchet MS"/>
                          <a:ea typeface="Trebuchet MS"/>
                          <a:cs typeface="Trebuchet MS"/>
                          <a:sym typeface="Trebuchet MS"/>
                        </a:rPr>
                        <a:t>Mohsen Taheri, Dr. Masoud Sadjadi</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bl>
          </a:graphicData>
        </a:graphic>
      </p:graphicFrame>
      <p:sp>
        <p:nvSpPr>
          <p:cNvPr id="154" name="Shape 154"/>
          <p:cNvSpPr txBox="1"/>
          <p:nvPr/>
        </p:nvSpPr>
        <p:spPr>
          <a:xfrm>
            <a:off x="1287425" y="5129750"/>
            <a:ext cx="6569100" cy="780300"/>
          </a:xfrm>
          <a:prstGeom prst="rect">
            <a:avLst/>
          </a:prstGeom>
          <a:noFill/>
          <a:ln>
            <a:noFill/>
          </a:ln>
        </p:spPr>
        <p:txBody>
          <a:bodyPr anchorCtr="0" anchor="ctr" bIns="91425" lIns="91425" rIns="91425" tIns="91425">
            <a:noAutofit/>
          </a:bodyPr>
          <a:lstStyle/>
          <a:p>
            <a:pPr lvl="0" rtl="0" algn="ctr">
              <a:spcBef>
                <a:spcPts val="0"/>
              </a:spcBef>
              <a:buNone/>
            </a:pPr>
            <a:r>
              <a:rPr lang="en-US" sz="1800">
                <a:latin typeface="Trebuchet MS"/>
                <a:ea typeface="Trebuchet MS"/>
                <a:cs typeface="Trebuchet MS"/>
                <a:sym typeface="Trebuchet MS"/>
              </a:rPr>
              <a:t>School of Computing and Information Sciences</a:t>
            </a:r>
          </a:p>
          <a:p>
            <a:pPr lvl="0" rtl="0" algn="ctr">
              <a:spcBef>
                <a:spcPts val="0"/>
              </a:spcBef>
              <a:buNone/>
            </a:pPr>
            <a:r>
              <a:rPr lang="en-US" sz="1800">
                <a:latin typeface="Trebuchet MS"/>
                <a:ea typeface="Trebuchet MS"/>
                <a:cs typeface="Trebuchet MS"/>
                <a:sym typeface="Trebuchet MS"/>
              </a:rPr>
              <a:t>Florida International University</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pic>
        <p:nvPicPr>
          <p:cNvPr id="224" name="Shape 224"/>
          <p:cNvPicPr preferRelativeResize="0"/>
          <p:nvPr/>
        </p:nvPicPr>
        <p:blipFill>
          <a:blip r:embed="rId3">
            <a:alphaModFix amt="10000"/>
          </a:blip>
          <a:stretch>
            <a:fillRect/>
          </a:stretch>
        </p:blipFill>
        <p:spPr>
          <a:xfrm>
            <a:off x="1586650" y="2085684"/>
            <a:ext cx="9143998" cy="4765429"/>
          </a:xfrm>
          <a:prstGeom prst="rect">
            <a:avLst/>
          </a:prstGeom>
          <a:noFill/>
          <a:ln>
            <a:noFill/>
          </a:ln>
        </p:spPr>
      </p:pic>
      <p:sp>
        <p:nvSpPr>
          <p:cNvPr id="225" name="Shape 225"/>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69850" lvl="0" marL="0" marR="0" rtl="0" algn="l">
              <a:spcBef>
                <a:spcPts val="2000"/>
              </a:spcBef>
              <a:spcAft>
                <a:spcPts val="0"/>
              </a:spcAft>
              <a:buClr>
                <a:schemeClr val="dk1"/>
              </a:buClr>
              <a:buSzPct val="50000"/>
              <a:buFont typeface="Arial"/>
              <a:buNone/>
            </a:pPr>
            <a:r>
              <a:rPr lang="en-US"/>
              <a:t>Description: As a developer, I would like read access to live drone navdata, such as altitude and GPS coordinates, so that I can use that information to make business logic decisions.</a:t>
            </a:r>
          </a:p>
          <a:p>
            <a:pPr indent="-69850" lvl="0" marL="0" marR="0" rtl="0" algn="l">
              <a:spcBef>
                <a:spcPts val="2000"/>
              </a:spcBef>
              <a:spcAft>
                <a:spcPts val="0"/>
              </a:spcAft>
              <a:buClr>
                <a:schemeClr val="dk1"/>
              </a:buClr>
              <a:buSzPct val="50000"/>
              <a:buFont typeface="Arial"/>
              <a:buNone/>
            </a:pPr>
            <a:r>
              <a:rPr lang="en-US"/>
              <a:t>Acceptance Criteria:</a:t>
            </a:r>
          </a:p>
          <a:p>
            <a:pPr indent="-228600" lvl="0" marL="457200" marR="0" rtl="0" algn="l">
              <a:spcBef>
                <a:spcPts val="2000"/>
              </a:spcBef>
              <a:spcAft>
                <a:spcPts val="0"/>
              </a:spcAft>
            </a:pPr>
            <a:r>
              <a:rPr lang="en-US"/>
              <a:t>Must provide at least: attitude, altitude, gps, battery, accelero, gyroscope, magnetometer and fly state</a:t>
            </a:r>
          </a:p>
          <a:p>
            <a:pPr indent="-228600" lvl="0" marL="457200" marR="0" rtl="0" algn="l">
              <a:spcBef>
                <a:spcPts val="2000"/>
              </a:spcBef>
              <a:spcAft>
                <a:spcPts val="0"/>
              </a:spcAft>
            </a:pPr>
            <a:r>
              <a:rPr lang="en-US"/>
              <a:t>All navdata should all be real-time, no caching.</a:t>
            </a:r>
          </a:p>
          <a:p>
            <a:pPr indent="-69850" lvl="0" marL="0" marR="0" rtl="0" algn="l">
              <a:spcBef>
                <a:spcPts val="2000"/>
              </a:spcBef>
              <a:spcAft>
                <a:spcPts val="0"/>
              </a:spcAft>
              <a:buClr>
                <a:schemeClr val="dk1"/>
              </a:buClr>
              <a:buSzPct val="50000"/>
              <a:buFont typeface="Arial"/>
              <a:buNone/>
            </a:pPr>
            <a:r>
              <a:t/>
            </a:r>
            <a:endParaRPr/>
          </a:p>
          <a:p>
            <a:pPr indent="-69850" lvl="0" marL="0" marR="0" rtl="0" algn="l">
              <a:spcBef>
                <a:spcPts val="2000"/>
              </a:spcBef>
              <a:spcAft>
                <a:spcPts val="0"/>
              </a:spcAft>
              <a:buClr>
                <a:schemeClr val="dk1"/>
              </a:buClr>
              <a:buSzPct val="50000"/>
              <a:buFont typeface="Arial"/>
              <a:buNone/>
            </a:pPr>
            <a:r>
              <a:t/>
            </a:r>
            <a:endParaRPr/>
          </a:p>
          <a:p>
            <a:pPr indent="0" lvl="0" marL="0" marR="0" rtl="0" algn="l">
              <a:spcBef>
                <a:spcPts val="2000"/>
              </a:spcBef>
              <a:spcAft>
                <a:spcPts val="0"/>
              </a:spcAft>
              <a:buNone/>
            </a:pPr>
            <a:r>
              <a:t/>
            </a:r>
            <a:endParaRPr/>
          </a:p>
        </p:txBody>
      </p:sp>
      <p:sp>
        <p:nvSpPr>
          <p:cNvPr id="226" name="Shape 226"/>
          <p:cNvSpPr txBox="1"/>
          <p:nvPr>
            <p:ph type="title"/>
          </p:nvPr>
        </p:nvSpPr>
        <p:spPr>
          <a:xfrm>
            <a:off x="779462" y="381000"/>
            <a:ext cx="7583400" cy="10446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000000"/>
              </a:buClr>
              <a:buSzPct val="25000"/>
              <a:buFont typeface="Arial"/>
              <a:buNone/>
            </a:pPr>
            <a:r>
              <a:rPr lang="en-US" sz="3000"/>
              <a:t>User Story #130 — NavData Service Module</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 name="Shape 231"/>
        <p:cNvGrpSpPr/>
        <p:nvPr/>
      </p:nvGrpSpPr>
      <p:grpSpPr>
        <a:xfrm>
          <a:off x="0" y="0"/>
          <a:ext cx="0" cy="0"/>
          <a:chOff x="0" y="0"/>
          <a:chExt cx="0" cy="0"/>
        </a:xfrm>
      </p:grpSpPr>
      <p:pic>
        <p:nvPicPr>
          <p:cNvPr id="232" name="Shape 232"/>
          <p:cNvPicPr preferRelativeResize="0"/>
          <p:nvPr/>
        </p:nvPicPr>
        <p:blipFill>
          <a:blip r:embed="rId3">
            <a:alphaModFix amt="10000"/>
          </a:blip>
          <a:stretch>
            <a:fillRect/>
          </a:stretch>
        </p:blipFill>
        <p:spPr>
          <a:xfrm>
            <a:off x="1586650" y="2085684"/>
            <a:ext cx="9143998" cy="4765429"/>
          </a:xfrm>
          <a:prstGeom prst="rect">
            <a:avLst/>
          </a:prstGeom>
          <a:noFill/>
          <a:ln>
            <a:noFill/>
          </a:ln>
        </p:spPr>
      </p:pic>
      <p:sp>
        <p:nvSpPr>
          <p:cNvPr id="233" name="Shape 233"/>
          <p:cNvSpPr txBox="1"/>
          <p:nvPr>
            <p:ph idx="1" type="body"/>
          </p:nvPr>
        </p:nvSpPr>
        <p:spPr>
          <a:xfrm>
            <a:off x="780287" y="1436475"/>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a:t>Description:</a:t>
            </a:r>
          </a:p>
          <a:p>
            <a:pPr indent="-69850" lvl="0" marL="0" marR="0" rtl="0" algn="l">
              <a:spcBef>
                <a:spcPts val="2000"/>
              </a:spcBef>
              <a:spcAft>
                <a:spcPts val="0"/>
              </a:spcAft>
              <a:buClr>
                <a:schemeClr val="dk1"/>
              </a:buClr>
              <a:buSzPct val="50000"/>
              <a:buFont typeface="Arial"/>
              <a:buNone/>
            </a:pPr>
            <a:r>
              <a:rPr lang="en-US"/>
              <a:t>As a developer, I would like to have the ability to send command through the drone via a module that abstracts the details of the network layer to the business logic.</a:t>
            </a:r>
          </a:p>
          <a:p>
            <a:pPr indent="0" lvl="0" marL="0" marR="0" rtl="0" algn="l">
              <a:spcBef>
                <a:spcPts val="2000"/>
              </a:spcBef>
              <a:spcAft>
                <a:spcPts val="0"/>
              </a:spcAft>
              <a:buNone/>
            </a:pPr>
            <a:r>
              <a:rPr lang="en-US"/>
              <a:t>Acceptance Criteria:</a:t>
            </a:r>
          </a:p>
          <a:p>
            <a:pPr indent="-228600" lvl="0" marL="457200" marR="0" rtl="0" algn="l">
              <a:spcBef>
                <a:spcPts val="2000"/>
              </a:spcBef>
              <a:spcAft>
                <a:spcPts val="0"/>
              </a:spcAft>
            </a:pPr>
            <a:r>
              <a:rPr lang="en-US"/>
              <a:t>Must expose following 5 AT command set of the AR Drone: AT*REF, AT*PCD_MAG, AT*_FTRIM, AT*CALIB, AT*CONFIG</a:t>
            </a:r>
          </a:p>
          <a:p>
            <a:pPr indent="-228600" lvl="0" marL="457200" marR="0" rtl="0" algn="l">
              <a:spcBef>
                <a:spcPts val="2000"/>
              </a:spcBef>
              <a:spcAft>
                <a:spcPts val="0"/>
              </a:spcAft>
            </a:pPr>
            <a:r>
              <a:rPr lang="en-US"/>
              <a:t>Must send an AT Command to stall if no input received for more than 1500 milliseconds in order to not lose collection with the drone.</a:t>
            </a:r>
          </a:p>
          <a:p>
            <a:pPr indent="0" lvl="0" marL="0" marR="0" rtl="0" algn="l">
              <a:spcBef>
                <a:spcPts val="2000"/>
              </a:spcBef>
              <a:spcAft>
                <a:spcPts val="0"/>
              </a:spcAft>
              <a:buNone/>
            </a:pPr>
            <a:r>
              <a:t/>
            </a:r>
            <a:endParaRPr/>
          </a:p>
        </p:txBody>
      </p:sp>
      <p:sp>
        <p:nvSpPr>
          <p:cNvPr id="234" name="Shape 234"/>
          <p:cNvSpPr txBox="1"/>
          <p:nvPr>
            <p:ph type="title"/>
          </p:nvPr>
        </p:nvSpPr>
        <p:spPr>
          <a:xfrm>
            <a:off x="779475" y="497050"/>
            <a:ext cx="7583400" cy="1172700"/>
          </a:xfrm>
          <a:prstGeom prst="rect">
            <a:avLst/>
          </a:prstGeom>
          <a:noFill/>
          <a:ln>
            <a:noFill/>
          </a:ln>
        </p:spPr>
        <p:txBody>
          <a:bodyPr anchorCtr="0" anchor="t" bIns="45700" lIns="91425" rIns="91425" tIns="45700">
            <a:noAutofit/>
          </a:bodyPr>
          <a:lstStyle/>
          <a:p>
            <a:pPr indent="-69850" lvl="0" marL="0" marR="0" rtl="0" algn="l">
              <a:spcBef>
                <a:spcPts val="0"/>
              </a:spcBef>
              <a:spcAft>
                <a:spcPts val="0"/>
              </a:spcAft>
              <a:buSzPct val="36666"/>
              <a:buNone/>
            </a:pPr>
            <a:r>
              <a:rPr lang="en-US" sz="3000"/>
              <a:t>User Story #223 — Drone Control Service</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pic>
        <p:nvPicPr>
          <p:cNvPr id="240" name="Shape 240"/>
          <p:cNvPicPr preferRelativeResize="0"/>
          <p:nvPr/>
        </p:nvPicPr>
        <p:blipFill>
          <a:blip r:embed="rId3">
            <a:alphaModFix amt="10000"/>
          </a:blip>
          <a:stretch>
            <a:fillRect/>
          </a:stretch>
        </p:blipFill>
        <p:spPr>
          <a:xfrm>
            <a:off x="1586650" y="2085684"/>
            <a:ext cx="9143998" cy="4765429"/>
          </a:xfrm>
          <a:prstGeom prst="rect">
            <a:avLst/>
          </a:prstGeom>
          <a:noFill/>
          <a:ln>
            <a:noFill/>
          </a:ln>
        </p:spPr>
      </p:pic>
      <p:sp>
        <p:nvSpPr>
          <p:cNvPr id="241" name="Shape 241"/>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a:t>Description:</a:t>
            </a:r>
          </a:p>
          <a:p>
            <a:pPr indent="0" lvl="0" marL="0" marR="0" rtl="0" algn="l">
              <a:spcBef>
                <a:spcPts val="2000"/>
              </a:spcBef>
              <a:spcAft>
                <a:spcPts val="0"/>
              </a:spcAft>
              <a:buNone/>
            </a:pPr>
            <a:r>
              <a:rPr lang="en-US"/>
              <a:t>As a backend developer I would like to create a data model for all drone mission data (position, attitude, etc.) to serve as the basis of the Python classes that psycopg2 (an object-relational mapper) will map to entities, attributes, and relations in postgres.</a:t>
            </a: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p:txBody>
      </p:sp>
      <p:sp>
        <p:nvSpPr>
          <p:cNvPr id="242" name="Shape 242"/>
          <p:cNvSpPr txBox="1"/>
          <p:nvPr>
            <p:ph type="title"/>
          </p:nvPr>
        </p:nvSpPr>
        <p:spPr>
          <a:xfrm>
            <a:off x="779475" y="497050"/>
            <a:ext cx="7583400" cy="1172700"/>
          </a:xfrm>
          <a:prstGeom prst="rect">
            <a:avLst/>
          </a:prstGeom>
          <a:noFill/>
          <a:ln>
            <a:noFill/>
          </a:ln>
        </p:spPr>
        <p:txBody>
          <a:bodyPr anchorCtr="0" anchor="t" bIns="45700" lIns="91425" rIns="91425" tIns="45700">
            <a:noAutofit/>
          </a:bodyPr>
          <a:lstStyle/>
          <a:p>
            <a:pPr lvl="0" rtl="0">
              <a:spcBef>
                <a:spcPts val="0"/>
              </a:spcBef>
              <a:buSzPct val="36666"/>
              <a:buNone/>
            </a:pPr>
            <a:r>
              <a:rPr lang="en-US" sz="3000"/>
              <a:t>User Story #202 — Design and Implement Data Model for Drone Mission Data</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pic>
        <p:nvPicPr>
          <p:cNvPr id="248" name="Shape 248"/>
          <p:cNvPicPr preferRelativeResize="0"/>
          <p:nvPr/>
        </p:nvPicPr>
        <p:blipFill>
          <a:blip r:embed="rId3">
            <a:alphaModFix amt="10000"/>
          </a:blip>
          <a:stretch>
            <a:fillRect/>
          </a:stretch>
        </p:blipFill>
        <p:spPr>
          <a:xfrm>
            <a:off x="1586650" y="2085684"/>
            <a:ext cx="9143998" cy="4765429"/>
          </a:xfrm>
          <a:prstGeom prst="rect">
            <a:avLst/>
          </a:prstGeom>
          <a:noFill/>
          <a:ln>
            <a:noFill/>
          </a:ln>
        </p:spPr>
      </p:pic>
      <p:sp>
        <p:nvSpPr>
          <p:cNvPr id="249" name="Shape 249"/>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a:t>Description:</a:t>
            </a:r>
          </a:p>
          <a:p>
            <a:pPr indent="0" lvl="0" marL="0" marR="0" rtl="0" algn="l">
              <a:spcBef>
                <a:spcPts val="2000"/>
              </a:spcBef>
              <a:spcAft>
                <a:spcPts val="0"/>
              </a:spcAft>
              <a:buNone/>
            </a:pPr>
            <a:r>
              <a:rPr lang="en-US"/>
              <a:t>Use any combination of filters and algorithms learned from the six texts in the research material collection to isolate brown sapoti fruits from image background objects.</a:t>
            </a:r>
          </a:p>
          <a:p>
            <a:pPr indent="0" lvl="0" marL="0" marR="0" rtl="0" algn="l">
              <a:spcBef>
                <a:spcPts val="2000"/>
              </a:spcBef>
              <a:spcAft>
                <a:spcPts val="0"/>
              </a:spcAft>
              <a:buNone/>
            </a:pPr>
            <a:r>
              <a:rPr lang="en-US"/>
              <a:t>Demonstrate the efficacy of the process by comparing the output to some hand-crafted ground truth.</a:t>
            </a:r>
          </a:p>
          <a:p>
            <a:pPr indent="0" lvl="0" marL="0" marR="0" rtl="0" algn="l">
              <a:spcBef>
                <a:spcPts val="2000"/>
              </a:spcBef>
              <a:spcAft>
                <a:spcPts val="0"/>
              </a:spcAft>
              <a:buNone/>
            </a:pPr>
            <a:r>
              <a:t/>
            </a:r>
            <a:endParaRPr/>
          </a:p>
        </p:txBody>
      </p:sp>
      <p:sp>
        <p:nvSpPr>
          <p:cNvPr id="250" name="Shape 250"/>
          <p:cNvSpPr txBox="1"/>
          <p:nvPr>
            <p:ph type="title"/>
          </p:nvPr>
        </p:nvSpPr>
        <p:spPr>
          <a:xfrm>
            <a:off x="779475" y="497050"/>
            <a:ext cx="7583400" cy="1172700"/>
          </a:xfrm>
          <a:prstGeom prst="rect">
            <a:avLst/>
          </a:prstGeom>
          <a:noFill/>
          <a:ln>
            <a:noFill/>
          </a:ln>
        </p:spPr>
        <p:txBody>
          <a:bodyPr anchorCtr="0" anchor="t" bIns="45700" lIns="91425" rIns="91425" tIns="45700">
            <a:noAutofit/>
          </a:bodyPr>
          <a:lstStyle/>
          <a:p>
            <a:pPr lvl="0" rtl="0">
              <a:spcBef>
                <a:spcPts val="0"/>
              </a:spcBef>
              <a:buSzPct val="36666"/>
              <a:buNone/>
            </a:pPr>
            <a:r>
              <a:rPr lang="en-US" sz="3000"/>
              <a:t>User Story #180 — Design A Segmentation</a:t>
            </a:r>
            <a:r>
              <a:rPr lang="en-US" sz="3000"/>
              <a:t> Workflow/</a:t>
            </a:r>
            <a:r>
              <a:rPr lang="en-US" sz="3000"/>
              <a:t>Pipeline for Brown Sapoti Trees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pic>
        <p:nvPicPr>
          <p:cNvPr id="256" name="Shape 256"/>
          <p:cNvPicPr preferRelativeResize="0"/>
          <p:nvPr/>
        </p:nvPicPr>
        <p:blipFill>
          <a:blip r:embed="rId3">
            <a:alphaModFix amt="10000"/>
          </a:blip>
          <a:stretch>
            <a:fillRect/>
          </a:stretch>
        </p:blipFill>
        <p:spPr>
          <a:xfrm>
            <a:off x="1586650" y="2085684"/>
            <a:ext cx="9143998" cy="4765429"/>
          </a:xfrm>
          <a:prstGeom prst="rect">
            <a:avLst/>
          </a:prstGeom>
          <a:noFill/>
          <a:ln>
            <a:noFill/>
          </a:ln>
        </p:spPr>
      </p:pic>
      <p:sp>
        <p:nvSpPr>
          <p:cNvPr id="257" name="Shape 257"/>
          <p:cNvSpPr txBox="1"/>
          <p:nvPr>
            <p:ph type="title"/>
          </p:nvPr>
        </p:nvSpPr>
        <p:spPr>
          <a:xfrm>
            <a:off x="779475" y="497050"/>
            <a:ext cx="7583400" cy="1172700"/>
          </a:xfrm>
          <a:prstGeom prst="rect">
            <a:avLst/>
          </a:prstGeom>
          <a:noFill/>
          <a:ln>
            <a:noFill/>
          </a:ln>
        </p:spPr>
        <p:txBody>
          <a:bodyPr anchorCtr="0" anchor="t" bIns="45700" lIns="91425" rIns="91425" tIns="45700">
            <a:noAutofit/>
          </a:bodyPr>
          <a:lstStyle/>
          <a:p>
            <a:pPr lvl="0" rtl="0">
              <a:spcBef>
                <a:spcPts val="0"/>
              </a:spcBef>
              <a:buSzPct val="36666"/>
              <a:buNone/>
            </a:pPr>
            <a:r>
              <a:rPr lang="en-US" sz="3000"/>
              <a:t>User Story #180 — Design A Segmentation Workflow/Pipeline for Brown Sapoti Trees</a:t>
            </a:r>
          </a:p>
        </p:txBody>
      </p:sp>
      <p:pic>
        <p:nvPicPr>
          <p:cNvPr descr="Screen Shot 2016-11-30 at 4.29.26 PM.png" id="258" name="Shape 258"/>
          <p:cNvPicPr preferRelativeResize="0"/>
          <p:nvPr/>
        </p:nvPicPr>
        <p:blipFill>
          <a:blip r:embed="rId4">
            <a:alphaModFix/>
          </a:blip>
          <a:stretch>
            <a:fillRect/>
          </a:stretch>
        </p:blipFill>
        <p:spPr>
          <a:xfrm>
            <a:off x="779475" y="1822150"/>
            <a:ext cx="3759849" cy="4306273"/>
          </a:xfrm>
          <a:prstGeom prst="rect">
            <a:avLst/>
          </a:prstGeom>
          <a:noFill/>
          <a:ln>
            <a:noFill/>
          </a:ln>
        </p:spPr>
      </p:pic>
      <p:pic>
        <p:nvPicPr>
          <p:cNvPr id="259" name="Shape 259"/>
          <p:cNvPicPr preferRelativeResize="0"/>
          <p:nvPr/>
        </p:nvPicPr>
        <p:blipFill>
          <a:blip r:embed="rId5">
            <a:alphaModFix/>
          </a:blip>
          <a:stretch>
            <a:fillRect/>
          </a:stretch>
        </p:blipFill>
        <p:spPr>
          <a:xfrm>
            <a:off x="5184995" y="1822148"/>
            <a:ext cx="3177878" cy="2105349"/>
          </a:xfrm>
          <a:prstGeom prst="rect">
            <a:avLst/>
          </a:prstGeom>
          <a:noFill/>
          <a:ln>
            <a:noFill/>
          </a:ln>
        </p:spPr>
      </p:pic>
      <p:pic>
        <p:nvPicPr>
          <p:cNvPr id="260" name="Shape 260"/>
          <p:cNvPicPr preferRelativeResize="0"/>
          <p:nvPr/>
        </p:nvPicPr>
        <p:blipFill>
          <a:blip r:embed="rId6">
            <a:alphaModFix/>
          </a:blip>
          <a:stretch>
            <a:fillRect/>
          </a:stretch>
        </p:blipFill>
        <p:spPr>
          <a:xfrm>
            <a:off x="5184984" y="3927499"/>
            <a:ext cx="3177891" cy="2105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 name="Shape 265"/>
        <p:cNvGrpSpPr/>
        <p:nvPr/>
      </p:nvGrpSpPr>
      <p:grpSpPr>
        <a:xfrm>
          <a:off x="0" y="0"/>
          <a:ext cx="0" cy="0"/>
          <a:chOff x="0" y="0"/>
          <a:chExt cx="0" cy="0"/>
        </a:xfrm>
      </p:grpSpPr>
      <p:pic>
        <p:nvPicPr>
          <p:cNvPr id="266" name="Shape 266"/>
          <p:cNvPicPr preferRelativeResize="0"/>
          <p:nvPr/>
        </p:nvPicPr>
        <p:blipFill>
          <a:blip r:embed="rId3">
            <a:alphaModFix amt="10000"/>
          </a:blip>
          <a:stretch>
            <a:fillRect/>
          </a:stretch>
        </p:blipFill>
        <p:spPr>
          <a:xfrm>
            <a:off x="1586650" y="2085684"/>
            <a:ext cx="9143998" cy="4765429"/>
          </a:xfrm>
          <a:prstGeom prst="rect">
            <a:avLst/>
          </a:prstGeom>
          <a:noFill/>
          <a:ln>
            <a:noFill/>
          </a:ln>
        </p:spPr>
      </p:pic>
      <p:sp>
        <p:nvSpPr>
          <p:cNvPr id="267" name="Shape 267"/>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a:t>Description:</a:t>
            </a:r>
          </a:p>
          <a:p>
            <a:pPr indent="0" lvl="0" marL="0" marR="0" rtl="0" algn="l">
              <a:spcBef>
                <a:spcPts val="2000"/>
              </a:spcBef>
              <a:spcAft>
                <a:spcPts val="0"/>
              </a:spcAft>
              <a:buNone/>
            </a:pPr>
            <a:r>
              <a:rPr lang="en-US"/>
              <a:t>Use any combination of filters and algorithms learned from the six texts in the research material collection to isolate longan fruits from image background objects.</a:t>
            </a:r>
          </a:p>
          <a:p>
            <a:pPr indent="0" lvl="0" marL="0" marR="0" rtl="0" algn="l">
              <a:spcBef>
                <a:spcPts val="2000"/>
              </a:spcBef>
              <a:spcAft>
                <a:spcPts val="0"/>
              </a:spcAft>
              <a:buNone/>
            </a:pPr>
            <a:r>
              <a:rPr lang="en-US"/>
              <a:t>Demonstrate the efficacy of the process by comparing the output to some hand-crafted ground truth.</a:t>
            </a: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p:txBody>
      </p:sp>
      <p:sp>
        <p:nvSpPr>
          <p:cNvPr id="268" name="Shape 268"/>
          <p:cNvSpPr txBox="1"/>
          <p:nvPr>
            <p:ph type="title"/>
          </p:nvPr>
        </p:nvSpPr>
        <p:spPr>
          <a:xfrm>
            <a:off x="779475" y="497050"/>
            <a:ext cx="7583400" cy="1172700"/>
          </a:xfrm>
          <a:prstGeom prst="rect">
            <a:avLst/>
          </a:prstGeom>
          <a:noFill/>
          <a:ln>
            <a:noFill/>
          </a:ln>
        </p:spPr>
        <p:txBody>
          <a:bodyPr anchorCtr="0" anchor="t" bIns="45700" lIns="91425" rIns="91425" tIns="45700">
            <a:noAutofit/>
          </a:bodyPr>
          <a:lstStyle/>
          <a:p>
            <a:pPr lvl="0" rtl="0">
              <a:spcBef>
                <a:spcPts val="0"/>
              </a:spcBef>
              <a:buSzPct val="36666"/>
              <a:buNone/>
            </a:pPr>
            <a:r>
              <a:rPr lang="en-US" sz="3000"/>
              <a:t>User Story #179 — Design A Segmentation Workflow/Pipeline for Longan Trees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pic>
        <p:nvPicPr>
          <p:cNvPr id="274" name="Shape 274"/>
          <p:cNvPicPr preferRelativeResize="0"/>
          <p:nvPr/>
        </p:nvPicPr>
        <p:blipFill>
          <a:blip r:embed="rId3">
            <a:alphaModFix amt="10000"/>
          </a:blip>
          <a:stretch>
            <a:fillRect/>
          </a:stretch>
        </p:blipFill>
        <p:spPr>
          <a:xfrm>
            <a:off x="1586650" y="2085684"/>
            <a:ext cx="9143998" cy="4765429"/>
          </a:xfrm>
          <a:prstGeom prst="rect">
            <a:avLst/>
          </a:prstGeom>
          <a:noFill/>
          <a:ln>
            <a:noFill/>
          </a:ln>
        </p:spPr>
      </p:pic>
      <p:sp>
        <p:nvSpPr>
          <p:cNvPr id="275" name="Shape 275"/>
          <p:cNvSpPr txBox="1"/>
          <p:nvPr>
            <p:ph type="title"/>
          </p:nvPr>
        </p:nvSpPr>
        <p:spPr>
          <a:xfrm>
            <a:off x="779475" y="497050"/>
            <a:ext cx="7583400" cy="1172700"/>
          </a:xfrm>
          <a:prstGeom prst="rect">
            <a:avLst/>
          </a:prstGeom>
          <a:noFill/>
          <a:ln>
            <a:noFill/>
          </a:ln>
        </p:spPr>
        <p:txBody>
          <a:bodyPr anchorCtr="0" anchor="t" bIns="45700" lIns="91425" rIns="91425" tIns="45700">
            <a:noAutofit/>
          </a:bodyPr>
          <a:lstStyle/>
          <a:p>
            <a:pPr lvl="0" rtl="0">
              <a:spcBef>
                <a:spcPts val="0"/>
              </a:spcBef>
              <a:buSzPct val="36666"/>
              <a:buNone/>
            </a:pPr>
            <a:r>
              <a:rPr lang="en-US" sz="3000"/>
              <a:t>User Story #179 — Design A Segmentation Workflow/Pipeline for Longan Trees</a:t>
            </a:r>
          </a:p>
        </p:txBody>
      </p:sp>
      <p:pic>
        <p:nvPicPr>
          <p:cNvPr id="276" name="Shape 276"/>
          <p:cNvPicPr preferRelativeResize="0"/>
          <p:nvPr/>
        </p:nvPicPr>
        <p:blipFill>
          <a:blip r:embed="rId4">
            <a:alphaModFix/>
          </a:blip>
          <a:stretch>
            <a:fillRect/>
          </a:stretch>
        </p:blipFill>
        <p:spPr>
          <a:xfrm>
            <a:off x="779475" y="1810875"/>
            <a:ext cx="3776001" cy="2962626"/>
          </a:xfrm>
          <a:prstGeom prst="rect">
            <a:avLst/>
          </a:prstGeom>
          <a:noFill/>
          <a:ln>
            <a:noFill/>
          </a:ln>
        </p:spPr>
      </p:pic>
      <p:pic>
        <p:nvPicPr>
          <p:cNvPr id="277" name="Shape 277"/>
          <p:cNvPicPr preferRelativeResize="0"/>
          <p:nvPr/>
        </p:nvPicPr>
        <p:blipFill>
          <a:blip r:embed="rId5">
            <a:alphaModFix/>
          </a:blip>
          <a:stretch>
            <a:fillRect/>
          </a:stretch>
        </p:blipFill>
        <p:spPr>
          <a:xfrm>
            <a:off x="5190432" y="3912625"/>
            <a:ext cx="3172442" cy="2101750"/>
          </a:xfrm>
          <a:prstGeom prst="rect">
            <a:avLst/>
          </a:prstGeom>
          <a:noFill/>
          <a:ln>
            <a:noFill/>
          </a:ln>
        </p:spPr>
      </p:pic>
      <p:pic>
        <p:nvPicPr>
          <p:cNvPr id="278" name="Shape 278"/>
          <p:cNvPicPr preferRelativeResize="0"/>
          <p:nvPr/>
        </p:nvPicPr>
        <p:blipFill>
          <a:blip r:embed="rId6">
            <a:alphaModFix/>
          </a:blip>
          <a:stretch>
            <a:fillRect/>
          </a:stretch>
        </p:blipFill>
        <p:spPr>
          <a:xfrm>
            <a:off x="5190399" y="1810875"/>
            <a:ext cx="3172474" cy="2101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3" name="Shape 283"/>
        <p:cNvGrpSpPr/>
        <p:nvPr/>
      </p:nvGrpSpPr>
      <p:grpSpPr>
        <a:xfrm>
          <a:off x="0" y="0"/>
          <a:ext cx="0" cy="0"/>
          <a:chOff x="0" y="0"/>
          <a:chExt cx="0" cy="0"/>
        </a:xfrm>
      </p:grpSpPr>
      <p:pic>
        <p:nvPicPr>
          <p:cNvPr id="284" name="Shape 284"/>
          <p:cNvPicPr preferRelativeResize="0"/>
          <p:nvPr/>
        </p:nvPicPr>
        <p:blipFill>
          <a:blip r:embed="rId3">
            <a:alphaModFix amt="10000"/>
          </a:blip>
          <a:stretch>
            <a:fillRect/>
          </a:stretch>
        </p:blipFill>
        <p:spPr>
          <a:xfrm>
            <a:off x="1586650" y="2085684"/>
            <a:ext cx="9143998" cy="4765429"/>
          </a:xfrm>
          <a:prstGeom prst="rect">
            <a:avLst/>
          </a:prstGeom>
          <a:noFill/>
          <a:ln>
            <a:noFill/>
          </a:ln>
        </p:spPr>
      </p:pic>
      <p:sp>
        <p:nvSpPr>
          <p:cNvPr id="285" name="Shape 285"/>
          <p:cNvSpPr txBox="1"/>
          <p:nvPr>
            <p:ph idx="1" type="body"/>
          </p:nvPr>
        </p:nvSpPr>
        <p:spPr>
          <a:xfrm>
            <a:off x="779475" y="1669750"/>
            <a:ext cx="7583400" cy="4367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a:t>Description:</a:t>
            </a:r>
          </a:p>
          <a:p>
            <a:pPr indent="0" lvl="0" marL="0" marR="0" rtl="0" algn="l">
              <a:spcBef>
                <a:spcPts val="2000"/>
              </a:spcBef>
              <a:spcAft>
                <a:spcPts val="0"/>
              </a:spcAft>
              <a:buNone/>
            </a:pPr>
            <a:r>
              <a:rPr lang="en-US"/>
              <a:t>As a developer, I want to implement a texture-based object detection algorithm to count fruits that are similar in color to their surroundings.</a:t>
            </a:r>
          </a:p>
          <a:p>
            <a:pPr indent="0" lvl="0" marL="0" marR="0" rtl="0" algn="l">
              <a:spcBef>
                <a:spcPts val="2000"/>
              </a:spcBef>
              <a:spcAft>
                <a:spcPts val="0"/>
              </a:spcAft>
              <a:buNone/>
            </a:pPr>
            <a:r>
              <a:rPr lang="en-US"/>
              <a:t>Work Log:</a:t>
            </a:r>
          </a:p>
          <a:p>
            <a:pPr indent="0" lvl="0" marL="0" rtl="0">
              <a:spcBef>
                <a:spcPts val="0"/>
              </a:spcBef>
              <a:buNone/>
            </a:pPr>
            <a:r>
              <a:rPr lang="en-US"/>
              <a:t>We adapted Bikramjot Hanzra’s implementation of the HOG algorithm and added utilities for SVM classifier’s data set construction:</a:t>
            </a: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p:txBody>
      </p:sp>
      <p:sp>
        <p:nvSpPr>
          <p:cNvPr id="286" name="Shape 286"/>
          <p:cNvSpPr txBox="1"/>
          <p:nvPr>
            <p:ph type="title"/>
          </p:nvPr>
        </p:nvSpPr>
        <p:spPr>
          <a:xfrm>
            <a:off x="779475" y="497050"/>
            <a:ext cx="7583400" cy="1172700"/>
          </a:xfrm>
          <a:prstGeom prst="rect">
            <a:avLst/>
          </a:prstGeom>
          <a:noFill/>
          <a:ln>
            <a:noFill/>
          </a:ln>
        </p:spPr>
        <p:txBody>
          <a:bodyPr anchorCtr="0" anchor="t" bIns="45700" lIns="91425" rIns="91425" tIns="45700">
            <a:noAutofit/>
          </a:bodyPr>
          <a:lstStyle/>
          <a:p>
            <a:pPr lvl="0" rtl="0">
              <a:spcBef>
                <a:spcPts val="0"/>
              </a:spcBef>
              <a:buSzPct val="36666"/>
              <a:buNone/>
            </a:pPr>
            <a:r>
              <a:rPr lang="en-US" sz="3000"/>
              <a:t>User Story #213 — Implement the HOG Object Detection Algorithm in Python</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1" name="Shape 291"/>
        <p:cNvGrpSpPr/>
        <p:nvPr/>
      </p:nvGrpSpPr>
      <p:grpSpPr>
        <a:xfrm>
          <a:off x="0" y="0"/>
          <a:ext cx="0" cy="0"/>
          <a:chOff x="0" y="0"/>
          <a:chExt cx="0" cy="0"/>
        </a:xfrm>
      </p:grpSpPr>
      <p:pic>
        <p:nvPicPr>
          <p:cNvPr id="292" name="Shape 292"/>
          <p:cNvPicPr preferRelativeResize="0"/>
          <p:nvPr/>
        </p:nvPicPr>
        <p:blipFill>
          <a:blip r:embed="rId3">
            <a:alphaModFix amt="10000"/>
          </a:blip>
          <a:stretch>
            <a:fillRect/>
          </a:stretch>
        </p:blipFill>
        <p:spPr>
          <a:xfrm>
            <a:off x="1586650" y="2085684"/>
            <a:ext cx="9143998" cy="4765429"/>
          </a:xfrm>
          <a:prstGeom prst="rect">
            <a:avLst/>
          </a:prstGeom>
          <a:noFill/>
          <a:ln>
            <a:noFill/>
          </a:ln>
        </p:spPr>
      </p:pic>
      <p:sp>
        <p:nvSpPr>
          <p:cNvPr id="293" name="Shape 293"/>
          <p:cNvSpPr txBox="1"/>
          <p:nvPr>
            <p:ph type="title"/>
          </p:nvPr>
        </p:nvSpPr>
        <p:spPr>
          <a:xfrm>
            <a:off x="779475" y="497050"/>
            <a:ext cx="7583400" cy="1172700"/>
          </a:xfrm>
          <a:prstGeom prst="rect">
            <a:avLst/>
          </a:prstGeom>
          <a:noFill/>
          <a:ln>
            <a:noFill/>
          </a:ln>
        </p:spPr>
        <p:txBody>
          <a:bodyPr anchorCtr="0" anchor="t" bIns="45700" lIns="91425" rIns="91425" tIns="45700">
            <a:noAutofit/>
          </a:bodyPr>
          <a:lstStyle/>
          <a:p>
            <a:pPr lvl="0" rtl="0">
              <a:spcBef>
                <a:spcPts val="0"/>
              </a:spcBef>
              <a:buSzPct val="36666"/>
              <a:buNone/>
            </a:pPr>
            <a:r>
              <a:rPr lang="en-US" sz="3000"/>
              <a:t>User Story #213 — Implement the HOG Object Detection Algorithm in Python</a:t>
            </a:r>
          </a:p>
        </p:txBody>
      </p:sp>
      <p:pic>
        <p:nvPicPr>
          <p:cNvPr id="294" name="Shape 294"/>
          <p:cNvPicPr preferRelativeResize="0"/>
          <p:nvPr/>
        </p:nvPicPr>
        <p:blipFill>
          <a:blip r:embed="rId4">
            <a:alphaModFix/>
          </a:blip>
          <a:stretch>
            <a:fillRect/>
          </a:stretch>
        </p:blipFill>
        <p:spPr>
          <a:xfrm>
            <a:off x="779475" y="1669750"/>
            <a:ext cx="5452451" cy="3489373"/>
          </a:xfrm>
          <a:prstGeom prst="rect">
            <a:avLst/>
          </a:prstGeom>
          <a:noFill/>
          <a:ln>
            <a:noFill/>
          </a:ln>
        </p:spPr>
      </p:pic>
      <p:pic>
        <p:nvPicPr>
          <p:cNvPr id="295" name="Shape 295"/>
          <p:cNvPicPr preferRelativeResize="0"/>
          <p:nvPr/>
        </p:nvPicPr>
        <p:blipFill>
          <a:blip r:embed="rId5">
            <a:alphaModFix/>
          </a:blip>
          <a:stretch>
            <a:fillRect/>
          </a:stretch>
        </p:blipFill>
        <p:spPr>
          <a:xfrm>
            <a:off x="3658400" y="3852125"/>
            <a:ext cx="4704474" cy="2162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0" name="Shape 300"/>
        <p:cNvGrpSpPr/>
        <p:nvPr/>
      </p:nvGrpSpPr>
      <p:grpSpPr>
        <a:xfrm>
          <a:off x="0" y="0"/>
          <a:ext cx="0" cy="0"/>
          <a:chOff x="0" y="0"/>
          <a:chExt cx="0" cy="0"/>
        </a:xfrm>
      </p:grpSpPr>
      <p:pic>
        <p:nvPicPr>
          <p:cNvPr id="301" name="Shape 301"/>
          <p:cNvPicPr preferRelativeResize="0"/>
          <p:nvPr/>
        </p:nvPicPr>
        <p:blipFill>
          <a:blip r:embed="rId3">
            <a:alphaModFix amt="10000"/>
          </a:blip>
          <a:stretch>
            <a:fillRect/>
          </a:stretch>
        </p:blipFill>
        <p:spPr>
          <a:xfrm>
            <a:off x="1586650" y="2085684"/>
            <a:ext cx="9143998" cy="4765429"/>
          </a:xfrm>
          <a:prstGeom prst="rect">
            <a:avLst/>
          </a:prstGeom>
          <a:noFill/>
          <a:ln>
            <a:noFill/>
          </a:ln>
        </p:spPr>
      </p:pic>
      <p:sp>
        <p:nvSpPr>
          <p:cNvPr id="302" name="Shape 302"/>
          <p:cNvSpPr txBox="1"/>
          <p:nvPr>
            <p:ph type="title"/>
          </p:nvPr>
        </p:nvSpPr>
        <p:spPr>
          <a:xfrm>
            <a:off x="779475" y="497050"/>
            <a:ext cx="7583400" cy="1172700"/>
          </a:xfrm>
          <a:prstGeom prst="rect">
            <a:avLst/>
          </a:prstGeom>
          <a:noFill/>
          <a:ln>
            <a:noFill/>
          </a:ln>
        </p:spPr>
        <p:txBody>
          <a:bodyPr anchorCtr="0" anchor="t" bIns="45700" lIns="91425" rIns="91425" tIns="45700">
            <a:noAutofit/>
          </a:bodyPr>
          <a:lstStyle/>
          <a:p>
            <a:pPr lvl="0" rtl="0">
              <a:spcBef>
                <a:spcPts val="0"/>
              </a:spcBef>
              <a:buSzPct val="36666"/>
              <a:buNone/>
            </a:pPr>
            <a:r>
              <a:rPr lang="en-US" sz="3000"/>
              <a:t>User Story #213 — Implement the HOG Object Detection Algorithm in Python</a:t>
            </a:r>
          </a:p>
        </p:txBody>
      </p:sp>
      <p:pic>
        <p:nvPicPr>
          <p:cNvPr id="303" name="Shape 303"/>
          <p:cNvPicPr preferRelativeResize="0"/>
          <p:nvPr/>
        </p:nvPicPr>
        <p:blipFill>
          <a:blip r:embed="rId4">
            <a:alphaModFix/>
          </a:blip>
          <a:stretch>
            <a:fillRect/>
          </a:stretch>
        </p:blipFill>
        <p:spPr>
          <a:xfrm>
            <a:off x="779475" y="1822149"/>
            <a:ext cx="3514221" cy="3284875"/>
          </a:xfrm>
          <a:prstGeom prst="rect">
            <a:avLst/>
          </a:prstGeom>
          <a:noFill/>
          <a:ln>
            <a:noFill/>
          </a:ln>
        </p:spPr>
      </p:pic>
      <p:pic>
        <p:nvPicPr>
          <p:cNvPr id="304" name="Shape 304"/>
          <p:cNvPicPr preferRelativeResize="0"/>
          <p:nvPr/>
        </p:nvPicPr>
        <p:blipFill>
          <a:blip r:embed="rId5">
            <a:alphaModFix/>
          </a:blip>
          <a:stretch>
            <a:fillRect/>
          </a:stretch>
        </p:blipFill>
        <p:spPr>
          <a:xfrm>
            <a:off x="4562575" y="1822150"/>
            <a:ext cx="3800297" cy="32848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sp>
        <p:nvSpPr>
          <p:cNvPr id="161" name="Shape 161"/>
          <p:cNvSpPr txBox="1"/>
          <p:nvPr>
            <p:ph idx="1" type="body"/>
          </p:nvPr>
        </p:nvSpPr>
        <p:spPr>
          <a:xfrm>
            <a:off x="779462" y="1770775"/>
            <a:ext cx="7583400" cy="4208400"/>
          </a:xfrm>
          <a:prstGeom prst="rect">
            <a:avLst/>
          </a:prstGeom>
          <a:noFill/>
          <a:ln>
            <a:noFill/>
          </a:ln>
        </p:spPr>
        <p:txBody>
          <a:bodyPr anchorCtr="0" anchor="t" bIns="45700" lIns="91425" rIns="91425" tIns="45700">
            <a:noAutofit/>
          </a:bodyPr>
          <a:lstStyle/>
          <a:p>
            <a:pPr indent="0" lvl="0" rtl="0">
              <a:spcBef>
                <a:spcPts val="0"/>
              </a:spcBef>
              <a:spcAft>
                <a:spcPts val="1000"/>
              </a:spcAft>
              <a:buClr>
                <a:schemeClr val="dk1"/>
              </a:buClr>
              <a:buSzPct val="100000"/>
              <a:buFont typeface="Arial"/>
              <a:buChar char="●"/>
            </a:pPr>
            <a:r>
              <a:rPr lang="en-US" sz="1800">
                <a:solidFill>
                  <a:schemeClr val="dk1"/>
                </a:solidFill>
                <a:latin typeface="Arial"/>
                <a:ea typeface="Arial"/>
                <a:cs typeface="Arial"/>
                <a:sym typeface="Arial"/>
              </a:rPr>
              <a:t>Crops used in agricultural research experiments today must be short and cover a small area.</a:t>
            </a:r>
          </a:p>
          <a:p>
            <a:pPr indent="0" lvl="0" rtl="0">
              <a:spcBef>
                <a:spcPts val="0"/>
              </a:spcBef>
              <a:spcAft>
                <a:spcPts val="1000"/>
              </a:spcAft>
              <a:buClr>
                <a:schemeClr val="dk1"/>
              </a:buClr>
              <a:buSzPct val="100000"/>
              <a:buFont typeface="Arial"/>
              <a:buChar char="●"/>
            </a:pPr>
            <a:r>
              <a:rPr lang="en-US" sz="1800">
                <a:solidFill>
                  <a:schemeClr val="dk1"/>
                </a:solidFill>
                <a:latin typeface="Arial"/>
                <a:ea typeface="Arial"/>
                <a:cs typeface="Arial"/>
                <a:sym typeface="Arial"/>
              </a:rPr>
              <a:t>One reason is because researchers must measure horticultural characteristics (HCs) by hand.</a:t>
            </a:r>
          </a:p>
          <a:p>
            <a:pPr indent="0" lvl="0" rtl="0">
              <a:spcBef>
                <a:spcPts val="0"/>
              </a:spcBef>
              <a:spcAft>
                <a:spcPts val="1000"/>
              </a:spcAft>
              <a:buClr>
                <a:schemeClr val="dk1"/>
              </a:buClr>
              <a:buSzPct val="100000"/>
              <a:buFont typeface="Arial"/>
              <a:buChar char="●"/>
            </a:pPr>
            <a:r>
              <a:rPr lang="en-US" sz="1800">
                <a:solidFill>
                  <a:schemeClr val="dk1"/>
                </a:solidFill>
                <a:latin typeface="Arial"/>
                <a:ea typeface="Arial"/>
                <a:cs typeface="Arial"/>
                <a:sym typeface="Arial"/>
              </a:rPr>
              <a:t>Crops may be too tall for humans to </a:t>
            </a:r>
            <a:r>
              <a:rPr i="1" lang="en-US" sz="1800">
                <a:solidFill>
                  <a:schemeClr val="dk1"/>
                </a:solidFill>
                <a:latin typeface="Arial"/>
                <a:ea typeface="Arial"/>
                <a:cs typeface="Arial"/>
                <a:sym typeface="Arial"/>
              </a:rPr>
              <a:t>safely</a:t>
            </a:r>
            <a:r>
              <a:rPr lang="en-US" sz="1800">
                <a:solidFill>
                  <a:schemeClr val="dk1"/>
                </a:solidFill>
                <a:latin typeface="Arial"/>
                <a:ea typeface="Arial"/>
                <a:cs typeface="Arial"/>
                <a:sym typeface="Arial"/>
              </a:rPr>
              <a:t> collect, or too broad for humans to </a:t>
            </a:r>
            <a:r>
              <a:rPr i="1" lang="en-US" sz="1800">
                <a:solidFill>
                  <a:schemeClr val="dk1"/>
                </a:solidFill>
                <a:latin typeface="Arial"/>
                <a:ea typeface="Arial"/>
                <a:cs typeface="Arial"/>
                <a:sym typeface="Arial"/>
              </a:rPr>
              <a:t>conveniently</a:t>
            </a:r>
            <a:r>
              <a:rPr lang="en-US" sz="1800">
                <a:solidFill>
                  <a:schemeClr val="dk1"/>
                </a:solidFill>
                <a:latin typeface="Arial"/>
                <a:ea typeface="Arial"/>
                <a:cs typeface="Arial"/>
                <a:sym typeface="Arial"/>
              </a:rPr>
              <a:t> collect, HC data.</a:t>
            </a:r>
          </a:p>
          <a:p>
            <a:pPr indent="0" lvl="0" rtl="0">
              <a:spcBef>
                <a:spcPts val="0"/>
              </a:spcBef>
              <a:spcAft>
                <a:spcPts val="1000"/>
              </a:spcAft>
              <a:buClr>
                <a:schemeClr val="dk1"/>
              </a:buClr>
              <a:buSzPct val="100000"/>
              <a:buFont typeface="Arial"/>
              <a:buChar char="●"/>
            </a:pPr>
            <a:r>
              <a:rPr lang="en-US" sz="1800">
                <a:solidFill>
                  <a:schemeClr val="dk1"/>
                </a:solidFill>
                <a:latin typeface="Arial"/>
                <a:ea typeface="Arial"/>
                <a:cs typeface="Arial"/>
                <a:sym typeface="Arial"/>
              </a:rPr>
              <a:t>Unmanned Aerial Vehicles (drones) can:</a:t>
            </a:r>
          </a:p>
          <a:p>
            <a:pPr indent="266700" lvl="1" rtl="0">
              <a:spcBef>
                <a:spcPts val="0"/>
              </a:spcBef>
              <a:spcAft>
                <a:spcPts val="1000"/>
              </a:spcAft>
              <a:buClr>
                <a:schemeClr val="dk1"/>
              </a:buClr>
              <a:buSzPct val="100000"/>
              <a:buFont typeface="Arial"/>
              <a:buChar char="●"/>
            </a:pPr>
            <a:r>
              <a:rPr lang="en-US" sz="1800">
                <a:solidFill>
                  <a:schemeClr val="dk1"/>
                </a:solidFill>
                <a:latin typeface="Arial"/>
                <a:ea typeface="Arial"/>
                <a:cs typeface="Arial"/>
                <a:sym typeface="Arial"/>
              </a:rPr>
              <a:t>Increase coverage crops spanning large areas</a:t>
            </a:r>
          </a:p>
          <a:p>
            <a:pPr indent="266700" lvl="1" rtl="0">
              <a:spcBef>
                <a:spcPts val="0"/>
              </a:spcBef>
              <a:spcAft>
                <a:spcPts val="1000"/>
              </a:spcAft>
              <a:buClr>
                <a:schemeClr val="dk1"/>
              </a:buClr>
              <a:buSzPct val="100000"/>
              <a:buFont typeface="Arial"/>
              <a:buChar char="●"/>
            </a:pPr>
            <a:r>
              <a:rPr lang="en-US" sz="1800">
                <a:solidFill>
                  <a:schemeClr val="dk1"/>
                </a:solidFill>
                <a:latin typeface="Arial"/>
                <a:ea typeface="Arial"/>
                <a:cs typeface="Arial"/>
                <a:sym typeface="Arial"/>
              </a:rPr>
              <a:t>Eliminate the risk of a person falling </a:t>
            </a:r>
          </a:p>
          <a:p>
            <a:pPr indent="0" lvl="0" rtl="0">
              <a:spcBef>
                <a:spcPts val="0"/>
              </a:spcBef>
              <a:spcAft>
                <a:spcPts val="1000"/>
              </a:spcAft>
              <a:buClr>
                <a:schemeClr val="dk1"/>
              </a:buClr>
              <a:buSzPct val="100000"/>
              <a:buFont typeface="Arial"/>
              <a:buChar char="●"/>
            </a:pPr>
            <a:r>
              <a:rPr lang="en-US" sz="1800">
                <a:solidFill>
                  <a:schemeClr val="dk1"/>
                </a:solidFill>
                <a:latin typeface="Arial"/>
                <a:ea typeface="Arial"/>
                <a:cs typeface="Arial"/>
                <a:sym typeface="Arial"/>
              </a:rPr>
              <a:t>Computer Vision (CV) tools can:</a:t>
            </a:r>
          </a:p>
          <a:p>
            <a:pPr indent="266700" lvl="1" rtl="0">
              <a:spcBef>
                <a:spcPts val="0"/>
              </a:spcBef>
              <a:spcAft>
                <a:spcPts val="1000"/>
              </a:spcAft>
              <a:buClr>
                <a:schemeClr val="dk1"/>
              </a:buClr>
              <a:buSzPct val="100000"/>
              <a:buFont typeface="Arial"/>
              <a:buChar char="●"/>
            </a:pPr>
            <a:r>
              <a:rPr lang="en-US" sz="1800">
                <a:solidFill>
                  <a:schemeClr val="dk1"/>
                </a:solidFill>
                <a:latin typeface="Arial"/>
                <a:ea typeface="Arial"/>
                <a:cs typeface="Arial"/>
                <a:sym typeface="Arial"/>
              </a:rPr>
              <a:t>Automate the analysis of HC data</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9" name="Shape 309"/>
        <p:cNvGrpSpPr/>
        <p:nvPr/>
      </p:nvGrpSpPr>
      <p:grpSpPr>
        <a:xfrm>
          <a:off x="0" y="0"/>
          <a:ext cx="0" cy="0"/>
          <a:chOff x="0" y="0"/>
          <a:chExt cx="0" cy="0"/>
        </a:xfrm>
      </p:grpSpPr>
      <p:pic>
        <p:nvPicPr>
          <p:cNvPr id="310" name="Shape 310"/>
          <p:cNvPicPr preferRelativeResize="0"/>
          <p:nvPr/>
        </p:nvPicPr>
        <p:blipFill>
          <a:blip r:embed="rId3">
            <a:alphaModFix amt="10000"/>
          </a:blip>
          <a:stretch>
            <a:fillRect/>
          </a:stretch>
        </p:blipFill>
        <p:spPr>
          <a:xfrm>
            <a:off x="1586650" y="2085684"/>
            <a:ext cx="9143998" cy="4765429"/>
          </a:xfrm>
          <a:prstGeom prst="rect">
            <a:avLst/>
          </a:prstGeom>
          <a:noFill/>
          <a:ln>
            <a:noFill/>
          </a:ln>
        </p:spPr>
      </p:pic>
      <p:sp>
        <p:nvSpPr>
          <p:cNvPr id="311" name="Shape 311"/>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69850" lvl="0" marL="0" marR="0" rtl="0" algn="l">
              <a:spcBef>
                <a:spcPts val="2000"/>
              </a:spcBef>
              <a:spcAft>
                <a:spcPts val="0"/>
              </a:spcAft>
              <a:buClr>
                <a:schemeClr val="dk1"/>
              </a:buClr>
              <a:buSzPct val="50000"/>
              <a:buFont typeface="Arial"/>
              <a:buNone/>
            </a:pPr>
            <a:r>
              <a:rPr lang="en-US"/>
              <a:t>Description:</a:t>
            </a:r>
          </a:p>
          <a:p>
            <a:pPr indent="-69850" lvl="0" marL="0" marR="0" rtl="0" algn="l">
              <a:spcBef>
                <a:spcPts val="2000"/>
              </a:spcBef>
              <a:spcAft>
                <a:spcPts val="0"/>
              </a:spcAft>
              <a:buClr>
                <a:schemeClr val="dk1"/>
              </a:buClr>
              <a:buSzPct val="50000"/>
              <a:buFont typeface="Arial"/>
              <a:buNone/>
            </a:pPr>
            <a:r>
              <a:rPr lang="en-US"/>
              <a:t>As an algorithm engineer, I want to create a longan fruit detector using the texture-based HOG method because the color-based method previously implemented was not effective.</a:t>
            </a:r>
          </a:p>
          <a:p>
            <a:pPr indent="-69850" lvl="0" marL="0" marR="0" rtl="0" algn="l">
              <a:spcBef>
                <a:spcPts val="2000"/>
              </a:spcBef>
              <a:spcAft>
                <a:spcPts val="0"/>
              </a:spcAft>
              <a:buClr>
                <a:schemeClr val="dk1"/>
              </a:buClr>
              <a:buSzPct val="50000"/>
              <a:buFont typeface="Arial"/>
              <a:buNone/>
            </a:pPr>
            <a:r>
              <a:rPr lang="en-US"/>
              <a:t>Acceptance Criteria:</a:t>
            </a:r>
          </a:p>
          <a:p>
            <a:pPr indent="-69850" lvl="0" marL="0" marR="0" rtl="0" algn="l">
              <a:spcBef>
                <a:spcPts val="2000"/>
              </a:spcBef>
              <a:spcAft>
                <a:spcPts val="0"/>
              </a:spcAft>
              <a:buClr>
                <a:schemeClr val="dk1"/>
              </a:buClr>
              <a:buSzPct val="50000"/>
              <a:buFont typeface="Arial"/>
              <a:buNone/>
            </a:pPr>
            <a:r>
              <a:rPr lang="en-US"/>
              <a:t>80% detection accuracy (average for machine learning algs)</a:t>
            </a:r>
          </a:p>
          <a:p>
            <a:pPr indent="0" lvl="0" marL="0" marR="0" rtl="0" algn="l">
              <a:spcBef>
                <a:spcPts val="2000"/>
              </a:spcBef>
              <a:spcAft>
                <a:spcPts val="0"/>
              </a:spcAft>
              <a:buNone/>
            </a:pPr>
            <a:r>
              <a:t/>
            </a:r>
            <a:endParaRPr/>
          </a:p>
        </p:txBody>
      </p:sp>
      <p:sp>
        <p:nvSpPr>
          <p:cNvPr id="312" name="Shape 312"/>
          <p:cNvSpPr txBox="1"/>
          <p:nvPr>
            <p:ph type="title"/>
          </p:nvPr>
        </p:nvSpPr>
        <p:spPr>
          <a:xfrm>
            <a:off x="779475" y="497050"/>
            <a:ext cx="7583400" cy="1172700"/>
          </a:xfrm>
          <a:prstGeom prst="rect">
            <a:avLst/>
          </a:prstGeom>
          <a:noFill/>
          <a:ln>
            <a:noFill/>
          </a:ln>
        </p:spPr>
        <p:txBody>
          <a:bodyPr anchorCtr="0" anchor="t" bIns="45700" lIns="91425" rIns="91425" tIns="45700">
            <a:noAutofit/>
          </a:bodyPr>
          <a:lstStyle/>
          <a:p>
            <a:pPr lvl="0" rtl="0">
              <a:spcBef>
                <a:spcPts val="0"/>
              </a:spcBef>
              <a:buClr>
                <a:schemeClr val="dk1"/>
              </a:buClr>
              <a:buSzPct val="36666"/>
              <a:buFont typeface="Arial"/>
              <a:buNone/>
            </a:pPr>
            <a:r>
              <a:rPr lang="en-US" sz="3000"/>
              <a:t>User Story #240 — Create a Longan Fruit Detector using the HoG Algorithm</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7" name="Shape 317"/>
        <p:cNvGrpSpPr/>
        <p:nvPr/>
      </p:nvGrpSpPr>
      <p:grpSpPr>
        <a:xfrm>
          <a:off x="0" y="0"/>
          <a:ext cx="0" cy="0"/>
          <a:chOff x="0" y="0"/>
          <a:chExt cx="0" cy="0"/>
        </a:xfrm>
      </p:grpSpPr>
      <p:pic>
        <p:nvPicPr>
          <p:cNvPr id="318" name="Shape 318"/>
          <p:cNvPicPr preferRelativeResize="0"/>
          <p:nvPr/>
        </p:nvPicPr>
        <p:blipFill>
          <a:blip r:embed="rId3">
            <a:alphaModFix amt="10000"/>
          </a:blip>
          <a:stretch>
            <a:fillRect/>
          </a:stretch>
        </p:blipFill>
        <p:spPr>
          <a:xfrm>
            <a:off x="1586650" y="2085684"/>
            <a:ext cx="9143998" cy="4765429"/>
          </a:xfrm>
          <a:prstGeom prst="rect">
            <a:avLst/>
          </a:prstGeom>
          <a:noFill/>
          <a:ln>
            <a:noFill/>
          </a:ln>
        </p:spPr>
      </p:pic>
      <p:sp>
        <p:nvSpPr>
          <p:cNvPr id="319" name="Shape 319"/>
          <p:cNvSpPr txBox="1"/>
          <p:nvPr>
            <p:ph type="title"/>
          </p:nvPr>
        </p:nvSpPr>
        <p:spPr>
          <a:xfrm>
            <a:off x="779475" y="497050"/>
            <a:ext cx="7583400" cy="1172700"/>
          </a:xfrm>
          <a:prstGeom prst="rect">
            <a:avLst/>
          </a:prstGeom>
          <a:noFill/>
          <a:ln>
            <a:noFill/>
          </a:ln>
        </p:spPr>
        <p:txBody>
          <a:bodyPr anchorCtr="0" anchor="t" bIns="45700" lIns="91425" rIns="91425" tIns="45700">
            <a:noAutofit/>
          </a:bodyPr>
          <a:lstStyle/>
          <a:p>
            <a:pPr lvl="0" rtl="0">
              <a:spcBef>
                <a:spcPts val="0"/>
              </a:spcBef>
              <a:buClr>
                <a:schemeClr val="dk1"/>
              </a:buClr>
              <a:buSzPct val="36666"/>
              <a:buFont typeface="Arial"/>
              <a:buNone/>
            </a:pPr>
            <a:r>
              <a:rPr lang="en-US" sz="3000"/>
              <a:t>User Story #240 — Create a Longan Fruit Detector using the HoG Algorithm</a:t>
            </a:r>
          </a:p>
        </p:txBody>
      </p:sp>
      <p:pic>
        <p:nvPicPr>
          <p:cNvPr descr="LonganDetectorFigureWithArrows.png" id="320" name="Shape 320"/>
          <p:cNvPicPr preferRelativeResize="0"/>
          <p:nvPr/>
        </p:nvPicPr>
        <p:blipFill>
          <a:blip r:embed="rId4">
            <a:alphaModFix/>
          </a:blip>
          <a:stretch>
            <a:fillRect/>
          </a:stretch>
        </p:blipFill>
        <p:spPr>
          <a:xfrm>
            <a:off x="779475" y="1701256"/>
            <a:ext cx="7583400" cy="435084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5" name="Shape 325"/>
        <p:cNvGrpSpPr/>
        <p:nvPr/>
      </p:nvGrpSpPr>
      <p:grpSpPr>
        <a:xfrm>
          <a:off x="0" y="0"/>
          <a:ext cx="0" cy="0"/>
          <a:chOff x="0" y="0"/>
          <a:chExt cx="0" cy="0"/>
        </a:xfrm>
      </p:grpSpPr>
      <p:pic>
        <p:nvPicPr>
          <p:cNvPr id="326" name="Shape 326"/>
          <p:cNvPicPr preferRelativeResize="0"/>
          <p:nvPr/>
        </p:nvPicPr>
        <p:blipFill>
          <a:blip r:embed="rId3">
            <a:alphaModFix amt="10000"/>
          </a:blip>
          <a:stretch>
            <a:fillRect/>
          </a:stretch>
        </p:blipFill>
        <p:spPr>
          <a:xfrm>
            <a:off x="1586650" y="2085684"/>
            <a:ext cx="9143998" cy="4765429"/>
          </a:xfrm>
          <a:prstGeom prst="rect">
            <a:avLst/>
          </a:prstGeom>
          <a:noFill/>
          <a:ln>
            <a:noFill/>
          </a:ln>
        </p:spPr>
      </p:pic>
      <p:sp>
        <p:nvSpPr>
          <p:cNvPr id="327" name="Shape 327"/>
          <p:cNvSpPr txBox="1"/>
          <p:nvPr>
            <p:ph type="title"/>
          </p:nvPr>
        </p:nvSpPr>
        <p:spPr>
          <a:xfrm>
            <a:off x="779475" y="497050"/>
            <a:ext cx="7583400" cy="1172700"/>
          </a:xfrm>
          <a:prstGeom prst="rect">
            <a:avLst/>
          </a:prstGeom>
          <a:noFill/>
          <a:ln>
            <a:noFill/>
          </a:ln>
        </p:spPr>
        <p:txBody>
          <a:bodyPr anchorCtr="0" anchor="t" bIns="45700" lIns="91425" rIns="91425" tIns="45700">
            <a:noAutofit/>
          </a:bodyPr>
          <a:lstStyle/>
          <a:p>
            <a:pPr lvl="0" rtl="0">
              <a:spcBef>
                <a:spcPts val="0"/>
              </a:spcBef>
              <a:buSzPct val="36666"/>
              <a:buNone/>
            </a:pPr>
            <a:r>
              <a:rPr lang="en-US" sz="3000"/>
              <a:t>User Story #240, Task #242 — Create Training/Test Data for Longan Detector</a:t>
            </a:r>
          </a:p>
        </p:txBody>
      </p:sp>
      <p:pic>
        <p:nvPicPr>
          <p:cNvPr id="328" name="Shape 328"/>
          <p:cNvPicPr preferRelativeResize="0"/>
          <p:nvPr/>
        </p:nvPicPr>
        <p:blipFill>
          <a:blip r:embed="rId4">
            <a:alphaModFix/>
          </a:blip>
          <a:stretch>
            <a:fillRect/>
          </a:stretch>
        </p:blipFill>
        <p:spPr>
          <a:xfrm>
            <a:off x="3733549" y="2574350"/>
            <a:ext cx="4629327" cy="3443348"/>
          </a:xfrm>
          <a:prstGeom prst="rect">
            <a:avLst/>
          </a:prstGeom>
          <a:noFill/>
          <a:ln>
            <a:noFill/>
          </a:ln>
        </p:spPr>
      </p:pic>
      <p:pic>
        <p:nvPicPr>
          <p:cNvPr id="329" name="Shape 329"/>
          <p:cNvPicPr preferRelativeResize="0"/>
          <p:nvPr/>
        </p:nvPicPr>
        <p:blipFill>
          <a:blip r:embed="rId5">
            <a:alphaModFix/>
          </a:blip>
          <a:stretch>
            <a:fillRect/>
          </a:stretch>
        </p:blipFill>
        <p:spPr>
          <a:xfrm>
            <a:off x="779475" y="1669750"/>
            <a:ext cx="5025852" cy="37204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4" name="Shape 334"/>
        <p:cNvGrpSpPr/>
        <p:nvPr/>
      </p:nvGrpSpPr>
      <p:grpSpPr>
        <a:xfrm>
          <a:off x="0" y="0"/>
          <a:ext cx="0" cy="0"/>
          <a:chOff x="0" y="0"/>
          <a:chExt cx="0" cy="0"/>
        </a:xfrm>
      </p:grpSpPr>
      <p:pic>
        <p:nvPicPr>
          <p:cNvPr id="335" name="Shape 335"/>
          <p:cNvPicPr preferRelativeResize="0"/>
          <p:nvPr/>
        </p:nvPicPr>
        <p:blipFill>
          <a:blip r:embed="rId3">
            <a:alphaModFix amt="10000"/>
          </a:blip>
          <a:stretch>
            <a:fillRect/>
          </a:stretch>
        </p:blipFill>
        <p:spPr>
          <a:xfrm>
            <a:off x="1586650" y="2085684"/>
            <a:ext cx="9143998" cy="4765429"/>
          </a:xfrm>
          <a:prstGeom prst="rect">
            <a:avLst/>
          </a:prstGeom>
          <a:noFill/>
          <a:ln>
            <a:noFill/>
          </a:ln>
        </p:spPr>
      </p:pic>
      <p:sp>
        <p:nvSpPr>
          <p:cNvPr id="336" name="Shape 336"/>
          <p:cNvSpPr txBox="1"/>
          <p:nvPr>
            <p:ph type="title"/>
          </p:nvPr>
        </p:nvSpPr>
        <p:spPr>
          <a:xfrm>
            <a:off x="779475" y="497050"/>
            <a:ext cx="7583400" cy="1172700"/>
          </a:xfrm>
          <a:prstGeom prst="rect">
            <a:avLst/>
          </a:prstGeom>
          <a:noFill/>
          <a:ln>
            <a:noFill/>
          </a:ln>
        </p:spPr>
        <p:txBody>
          <a:bodyPr anchorCtr="0" anchor="t" bIns="45700" lIns="91425" rIns="91425" tIns="45700">
            <a:noAutofit/>
          </a:bodyPr>
          <a:lstStyle/>
          <a:p>
            <a:pPr lvl="0" rtl="0" algn="ctr">
              <a:spcBef>
                <a:spcPts val="0"/>
              </a:spcBef>
              <a:buSzPct val="25000"/>
              <a:buNone/>
            </a:pPr>
            <a:r>
              <a:rPr lang="en-US" sz="4800"/>
              <a:t>Class Diagrams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1" name="Shape 341"/>
        <p:cNvGrpSpPr/>
        <p:nvPr/>
      </p:nvGrpSpPr>
      <p:grpSpPr>
        <a:xfrm>
          <a:off x="0" y="0"/>
          <a:ext cx="0" cy="0"/>
          <a:chOff x="0" y="0"/>
          <a:chExt cx="0" cy="0"/>
        </a:xfrm>
      </p:grpSpPr>
      <p:pic>
        <p:nvPicPr>
          <p:cNvPr id="342" name="Shape 342"/>
          <p:cNvPicPr preferRelativeResize="0"/>
          <p:nvPr/>
        </p:nvPicPr>
        <p:blipFill>
          <a:blip r:embed="rId3">
            <a:alphaModFix amt="10000"/>
          </a:blip>
          <a:stretch>
            <a:fillRect/>
          </a:stretch>
        </p:blipFill>
        <p:spPr>
          <a:xfrm>
            <a:off x="1586650" y="2085684"/>
            <a:ext cx="9143998" cy="4765429"/>
          </a:xfrm>
          <a:prstGeom prst="rect">
            <a:avLst/>
          </a:prstGeom>
          <a:noFill/>
          <a:ln>
            <a:noFill/>
          </a:ln>
        </p:spPr>
      </p:pic>
      <p:sp>
        <p:nvSpPr>
          <p:cNvPr id="343" name="Shape 343"/>
          <p:cNvSpPr txBox="1"/>
          <p:nvPr>
            <p:ph type="title"/>
          </p:nvPr>
        </p:nvSpPr>
        <p:spPr>
          <a:xfrm>
            <a:off x="779475" y="497050"/>
            <a:ext cx="7583400" cy="1172700"/>
          </a:xfrm>
          <a:prstGeom prst="rect">
            <a:avLst/>
          </a:prstGeom>
          <a:noFill/>
          <a:ln>
            <a:noFill/>
          </a:ln>
        </p:spPr>
        <p:txBody>
          <a:bodyPr anchorCtr="0" anchor="t" bIns="45700" lIns="91425" rIns="91425" tIns="45700">
            <a:noAutofit/>
          </a:bodyPr>
          <a:lstStyle/>
          <a:p>
            <a:pPr lvl="0" rtl="0">
              <a:spcBef>
                <a:spcPts val="0"/>
              </a:spcBef>
              <a:buSzPct val="36666"/>
              <a:buNone/>
            </a:pPr>
            <a:r>
              <a:rPr lang="en-US" sz="3000"/>
              <a:t>Class Diagram: Image Analysis Subsystem</a:t>
            </a:r>
          </a:p>
        </p:txBody>
      </p:sp>
      <p:pic>
        <p:nvPicPr>
          <p:cNvPr descr="Transparent Computer Vision Class Diagram.png" id="344" name="Shape 344"/>
          <p:cNvPicPr preferRelativeResize="0"/>
          <p:nvPr/>
        </p:nvPicPr>
        <p:blipFill>
          <a:blip r:embed="rId4">
            <a:alphaModFix/>
          </a:blip>
          <a:stretch>
            <a:fillRect/>
          </a:stretch>
        </p:blipFill>
        <p:spPr>
          <a:xfrm>
            <a:off x="1970475" y="1669750"/>
            <a:ext cx="5203025" cy="3935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9" name="Shape 349"/>
        <p:cNvGrpSpPr/>
        <p:nvPr/>
      </p:nvGrpSpPr>
      <p:grpSpPr>
        <a:xfrm>
          <a:off x="0" y="0"/>
          <a:ext cx="0" cy="0"/>
          <a:chOff x="0" y="0"/>
          <a:chExt cx="0" cy="0"/>
        </a:xfrm>
      </p:grpSpPr>
      <p:sp>
        <p:nvSpPr>
          <p:cNvPr id="350" name="Shape 350"/>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Test Suites and Test Cases</a:t>
            </a:r>
          </a:p>
        </p:txBody>
      </p:sp>
      <p:sp>
        <p:nvSpPr>
          <p:cNvPr id="351" name="Shape 351"/>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282575" lvl="0" marL="282575" marR="0" rtl="0" algn="l">
              <a:spcBef>
                <a:spcPts val="2000"/>
              </a:spcBef>
              <a:spcAft>
                <a:spcPts val="0"/>
              </a:spcAft>
              <a:buClr>
                <a:srgbClr val="001D4D"/>
              </a:buClr>
              <a:buSzPct val="100000"/>
              <a:buFont typeface="Noto Sans Symbols"/>
              <a:buChar char="●"/>
            </a:pPr>
            <a:r>
              <a:t/>
            </a:r>
            <a:endParaRPr b="0" i="0" sz="2200" u="none" cap="none" strike="noStrike">
              <a:solidFill>
                <a:srgbClr val="001D4D"/>
              </a:solidFill>
              <a:latin typeface="Trebuchet MS"/>
              <a:ea typeface="Trebuchet MS"/>
              <a:cs typeface="Trebuchet MS"/>
              <a:sym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6" name="Shape 356"/>
        <p:cNvGrpSpPr/>
        <p:nvPr/>
      </p:nvGrpSpPr>
      <p:grpSpPr>
        <a:xfrm>
          <a:off x="0" y="0"/>
          <a:ext cx="0" cy="0"/>
          <a:chOff x="0" y="0"/>
          <a:chExt cx="0" cy="0"/>
        </a:xfrm>
      </p:grpSpPr>
      <p:sp>
        <p:nvSpPr>
          <p:cNvPr id="357" name="Shape 357"/>
          <p:cNvSpPr txBox="1"/>
          <p:nvPr>
            <p:ph idx="1" type="body"/>
          </p:nvPr>
        </p:nvSpPr>
        <p:spPr>
          <a:xfrm>
            <a:off x="-3303875" y="1715575"/>
            <a:ext cx="2983200" cy="2230200"/>
          </a:xfrm>
          <a:prstGeom prst="rect">
            <a:avLst/>
          </a:prstGeom>
          <a:noFill/>
          <a:ln>
            <a:noFill/>
          </a:ln>
        </p:spPr>
        <p:txBody>
          <a:bodyPr anchorCtr="0" anchor="t" bIns="45700" lIns="91425" rIns="91425" tIns="45700">
            <a:noAutofit/>
          </a:bodyPr>
          <a:lstStyle/>
          <a:p>
            <a:pPr indent="-282575" lvl="0" marL="282575" marR="0" rtl="0" algn="l">
              <a:spcBef>
                <a:spcPts val="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Summary</a:t>
            </a:r>
          </a:p>
          <a:p>
            <a:pPr indent="-282575" lvl="0" marL="282575" marR="0" rtl="0" algn="l">
              <a:spcBef>
                <a:spcPts val="200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contact information</a:t>
            </a:r>
          </a:p>
          <a:p>
            <a:pPr indent="-282575" lvl="0" marL="282575" marR="0" rtl="0" algn="l">
              <a:spcBef>
                <a:spcPts val="200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Questions?</a:t>
            </a:r>
          </a:p>
          <a:p>
            <a:pPr indent="-282575" lvl="0" marL="282575" marR="0" rtl="0" algn="l">
              <a:spcBef>
                <a:spcPts val="200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Thank You!</a:t>
            </a:r>
          </a:p>
        </p:txBody>
      </p:sp>
      <p:pic>
        <p:nvPicPr>
          <p:cNvPr id="358" name="Shape 358"/>
          <p:cNvPicPr preferRelativeResize="0"/>
          <p:nvPr/>
        </p:nvPicPr>
        <p:blipFill>
          <a:blip r:embed="rId3">
            <a:alphaModFix/>
          </a:blip>
          <a:stretch>
            <a:fillRect/>
          </a:stretch>
        </p:blipFill>
        <p:spPr>
          <a:xfrm>
            <a:off x="152400" y="6240750"/>
            <a:ext cx="2856450" cy="479550"/>
          </a:xfrm>
          <a:prstGeom prst="rect">
            <a:avLst/>
          </a:prstGeom>
          <a:noFill/>
          <a:ln>
            <a:noFill/>
          </a:ln>
        </p:spPr>
      </p:pic>
      <p:pic>
        <p:nvPicPr>
          <p:cNvPr id="359" name="Shape 359"/>
          <p:cNvPicPr preferRelativeResize="0"/>
          <p:nvPr/>
        </p:nvPicPr>
        <p:blipFill>
          <a:blip r:embed="rId4">
            <a:alphaModFix/>
          </a:blip>
          <a:stretch>
            <a:fillRect/>
          </a:stretch>
        </p:blipFill>
        <p:spPr>
          <a:xfrm>
            <a:off x="489000" y="2261074"/>
            <a:ext cx="1758249" cy="1758249"/>
          </a:xfrm>
          <a:prstGeom prst="rect">
            <a:avLst/>
          </a:prstGeom>
          <a:noFill/>
          <a:ln>
            <a:noFill/>
          </a:ln>
        </p:spPr>
      </p:pic>
      <p:pic>
        <p:nvPicPr>
          <p:cNvPr id="360" name="Shape 360"/>
          <p:cNvPicPr preferRelativeResize="0"/>
          <p:nvPr/>
        </p:nvPicPr>
        <p:blipFill>
          <a:blip r:embed="rId5">
            <a:alphaModFix/>
          </a:blip>
          <a:stretch>
            <a:fillRect/>
          </a:stretch>
        </p:blipFill>
        <p:spPr>
          <a:xfrm>
            <a:off x="5805748" y="381000"/>
            <a:ext cx="1503225" cy="1851997"/>
          </a:xfrm>
          <a:prstGeom prst="rect">
            <a:avLst/>
          </a:prstGeom>
          <a:noFill/>
          <a:ln>
            <a:noFill/>
          </a:ln>
        </p:spPr>
      </p:pic>
      <p:pic>
        <p:nvPicPr>
          <p:cNvPr id="361" name="Shape 361"/>
          <p:cNvPicPr preferRelativeResize="0"/>
          <p:nvPr/>
        </p:nvPicPr>
        <p:blipFill>
          <a:blip r:embed="rId6">
            <a:alphaModFix/>
          </a:blip>
          <a:stretch>
            <a:fillRect/>
          </a:stretch>
        </p:blipFill>
        <p:spPr>
          <a:xfrm>
            <a:off x="7507677" y="2395987"/>
            <a:ext cx="1249175" cy="1340919"/>
          </a:xfrm>
          <a:prstGeom prst="rect">
            <a:avLst/>
          </a:prstGeom>
          <a:noFill/>
          <a:ln>
            <a:noFill/>
          </a:ln>
        </p:spPr>
      </p:pic>
      <p:pic>
        <p:nvPicPr>
          <p:cNvPr id="362" name="Shape 362"/>
          <p:cNvPicPr preferRelativeResize="0"/>
          <p:nvPr/>
        </p:nvPicPr>
        <p:blipFill>
          <a:blip r:embed="rId7">
            <a:alphaModFix/>
          </a:blip>
          <a:stretch>
            <a:fillRect/>
          </a:stretch>
        </p:blipFill>
        <p:spPr>
          <a:xfrm>
            <a:off x="5805750" y="3590937"/>
            <a:ext cx="1503224" cy="1503225"/>
          </a:xfrm>
          <a:prstGeom prst="rect">
            <a:avLst/>
          </a:prstGeom>
          <a:noFill/>
          <a:ln>
            <a:noFill/>
          </a:ln>
        </p:spPr>
      </p:pic>
      <p:pic>
        <p:nvPicPr>
          <p:cNvPr id="363" name="Shape 363"/>
          <p:cNvPicPr preferRelativeResize="0"/>
          <p:nvPr/>
        </p:nvPicPr>
        <p:blipFill>
          <a:blip r:embed="rId8">
            <a:alphaModFix/>
          </a:blip>
          <a:stretch>
            <a:fillRect/>
          </a:stretch>
        </p:blipFill>
        <p:spPr>
          <a:xfrm>
            <a:off x="4037548" y="2279925"/>
            <a:ext cx="1645697" cy="1626802"/>
          </a:xfrm>
          <a:prstGeom prst="rect">
            <a:avLst/>
          </a:prstGeom>
          <a:noFill/>
          <a:ln>
            <a:noFill/>
          </a:ln>
        </p:spPr>
      </p:pic>
      <p:pic>
        <p:nvPicPr>
          <p:cNvPr id="364" name="Shape 364"/>
          <p:cNvPicPr preferRelativeResize="0"/>
          <p:nvPr/>
        </p:nvPicPr>
        <p:blipFill>
          <a:blip r:embed="rId9">
            <a:alphaModFix/>
          </a:blip>
          <a:stretch>
            <a:fillRect/>
          </a:stretch>
        </p:blipFill>
        <p:spPr>
          <a:xfrm>
            <a:off x="5805752" y="2309204"/>
            <a:ext cx="1503225" cy="1007158"/>
          </a:xfrm>
          <a:prstGeom prst="rect">
            <a:avLst/>
          </a:prstGeom>
          <a:noFill/>
          <a:ln>
            <a:noFill/>
          </a:ln>
        </p:spPr>
      </p:pic>
      <p:pic>
        <p:nvPicPr>
          <p:cNvPr id="365" name="Shape 365"/>
          <p:cNvPicPr preferRelativeResize="0"/>
          <p:nvPr/>
        </p:nvPicPr>
        <p:blipFill>
          <a:blip r:embed="rId10">
            <a:alphaModFix/>
          </a:blip>
          <a:stretch>
            <a:fillRect/>
          </a:stretch>
        </p:blipFill>
        <p:spPr>
          <a:xfrm>
            <a:off x="7507674" y="5398062"/>
            <a:ext cx="1249175" cy="435137"/>
          </a:xfrm>
          <a:prstGeom prst="rect">
            <a:avLst/>
          </a:prstGeom>
          <a:noFill/>
          <a:ln>
            <a:noFill/>
          </a:ln>
        </p:spPr>
      </p:pic>
      <p:pic>
        <p:nvPicPr>
          <p:cNvPr id="366" name="Shape 366"/>
          <p:cNvPicPr preferRelativeResize="0"/>
          <p:nvPr/>
        </p:nvPicPr>
        <p:blipFill>
          <a:blip r:embed="rId11">
            <a:alphaModFix/>
          </a:blip>
          <a:stretch>
            <a:fillRect/>
          </a:stretch>
        </p:blipFill>
        <p:spPr>
          <a:xfrm>
            <a:off x="3991250" y="5398050"/>
            <a:ext cx="4835038" cy="435150"/>
          </a:xfrm>
          <a:prstGeom prst="rect">
            <a:avLst/>
          </a:prstGeom>
          <a:noFill/>
          <a:ln>
            <a:noFill/>
          </a:ln>
        </p:spPr>
      </p:pic>
      <p:pic>
        <p:nvPicPr>
          <p:cNvPr id="367" name="Shape 367"/>
          <p:cNvPicPr preferRelativeResize="0"/>
          <p:nvPr/>
        </p:nvPicPr>
        <p:blipFill>
          <a:blip r:embed="rId12">
            <a:alphaModFix/>
          </a:blip>
          <a:stretch>
            <a:fillRect/>
          </a:stretch>
        </p:blipFill>
        <p:spPr>
          <a:xfrm>
            <a:off x="7416289" y="3771962"/>
            <a:ext cx="1431936" cy="1591024"/>
          </a:xfrm>
          <a:prstGeom prst="rect">
            <a:avLst/>
          </a:prstGeom>
          <a:noFill/>
          <a:ln>
            <a:noFill/>
          </a:ln>
        </p:spPr>
      </p:pic>
      <p:pic>
        <p:nvPicPr>
          <p:cNvPr id="368" name="Shape 368"/>
          <p:cNvPicPr preferRelativeResize="0"/>
          <p:nvPr/>
        </p:nvPicPr>
        <p:blipFill>
          <a:blip r:embed="rId13">
            <a:alphaModFix/>
          </a:blip>
          <a:stretch>
            <a:fillRect/>
          </a:stretch>
        </p:blipFill>
        <p:spPr>
          <a:xfrm>
            <a:off x="4037551" y="4182250"/>
            <a:ext cx="1645699" cy="873926"/>
          </a:xfrm>
          <a:prstGeom prst="rect">
            <a:avLst/>
          </a:prstGeom>
          <a:noFill/>
          <a:ln>
            <a:noFill/>
          </a:ln>
        </p:spPr>
      </p:pic>
      <p:pic>
        <p:nvPicPr>
          <p:cNvPr id="369" name="Shape 369"/>
          <p:cNvPicPr preferRelativeResize="0"/>
          <p:nvPr/>
        </p:nvPicPr>
        <p:blipFill>
          <a:blip r:embed="rId14">
            <a:alphaModFix/>
          </a:blip>
          <a:stretch>
            <a:fillRect/>
          </a:stretch>
        </p:blipFill>
        <p:spPr>
          <a:xfrm>
            <a:off x="2357655" y="2261075"/>
            <a:ext cx="1645695" cy="1852000"/>
          </a:xfrm>
          <a:prstGeom prst="rect">
            <a:avLst/>
          </a:prstGeom>
          <a:noFill/>
          <a:ln>
            <a:noFill/>
          </a:ln>
        </p:spPr>
      </p:pic>
      <p:pic>
        <p:nvPicPr>
          <p:cNvPr id="370" name="Shape 370"/>
          <p:cNvPicPr preferRelativeResize="0"/>
          <p:nvPr/>
        </p:nvPicPr>
        <p:blipFill>
          <a:blip r:embed="rId15">
            <a:alphaModFix/>
          </a:blip>
          <a:stretch>
            <a:fillRect/>
          </a:stretch>
        </p:blipFill>
        <p:spPr>
          <a:xfrm>
            <a:off x="489000" y="4127850"/>
            <a:ext cx="1758250" cy="1758250"/>
          </a:xfrm>
          <a:prstGeom prst="rect">
            <a:avLst/>
          </a:prstGeom>
          <a:noFill/>
          <a:ln>
            <a:noFill/>
          </a:ln>
        </p:spPr>
      </p:pic>
      <p:pic>
        <p:nvPicPr>
          <p:cNvPr id="371" name="Shape 371"/>
          <p:cNvPicPr preferRelativeResize="0"/>
          <p:nvPr/>
        </p:nvPicPr>
        <p:blipFill>
          <a:blip r:embed="rId16">
            <a:alphaModFix/>
          </a:blip>
          <a:stretch>
            <a:fillRect/>
          </a:stretch>
        </p:blipFill>
        <p:spPr>
          <a:xfrm>
            <a:off x="2522150" y="4240439"/>
            <a:ext cx="1316701" cy="1626800"/>
          </a:xfrm>
          <a:prstGeom prst="rect">
            <a:avLst/>
          </a:prstGeom>
          <a:noFill/>
          <a:ln>
            <a:noFill/>
          </a:ln>
        </p:spPr>
      </p:pic>
      <p:pic>
        <p:nvPicPr>
          <p:cNvPr id="372" name="Shape 372"/>
          <p:cNvPicPr preferRelativeResize="0"/>
          <p:nvPr/>
        </p:nvPicPr>
        <p:blipFill>
          <a:blip r:embed="rId17">
            <a:alphaModFix/>
          </a:blip>
          <a:stretch>
            <a:fillRect/>
          </a:stretch>
        </p:blipFill>
        <p:spPr>
          <a:xfrm>
            <a:off x="7507666" y="380991"/>
            <a:ext cx="1249175" cy="1851999"/>
          </a:xfrm>
          <a:prstGeom prst="rect">
            <a:avLst/>
          </a:prstGeom>
          <a:noFill/>
          <a:ln>
            <a:noFill/>
          </a:ln>
        </p:spPr>
      </p:pic>
      <p:sp>
        <p:nvSpPr>
          <p:cNvPr id="373" name="Shape 373"/>
          <p:cNvSpPr txBox="1"/>
          <p:nvPr>
            <p:ph type="title"/>
          </p:nvPr>
        </p:nvSpPr>
        <p:spPr>
          <a:xfrm>
            <a:off x="779475" y="497050"/>
            <a:ext cx="7583400" cy="873900"/>
          </a:xfrm>
          <a:prstGeom prst="rect">
            <a:avLst/>
          </a:prstGeom>
          <a:noFill/>
          <a:ln>
            <a:noFill/>
          </a:ln>
        </p:spPr>
        <p:txBody>
          <a:bodyPr anchorCtr="0" anchor="t" bIns="45700" lIns="91425" rIns="91425" tIns="45700">
            <a:noAutofit/>
          </a:bodyPr>
          <a:lstStyle/>
          <a:p>
            <a:pPr lvl="0" rtl="0">
              <a:spcBef>
                <a:spcPts val="0"/>
              </a:spcBef>
              <a:buSzPct val="25000"/>
              <a:buNone/>
            </a:pPr>
            <a:r>
              <a:rPr lang="en-US" sz="4800"/>
              <a:t>Summary</a:t>
            </a:r>
          </a:p>
        </p:txBody>
      </p:sp>
      <p:sp>
        <p:nvSpPr>
          <p:cNvPr id="374" name="Shape 374"/>
          <p:cNvSpPr txBox="1"/>
          <p:nvPr>
            <p:ph type="title"/>
          </p:nvPr>
        </p:nvSpPr>
        <p:spPr>
          <a:xfrm>
            <a:off x="1877000" y="1370950"/>
            <a:ext cx="2607000" cy="606300"/>
          </a:xfrm>
          <a:prstGeom prst="rect">
            <a:avLst/>
          </a:prstGeom>
          <a:noFill/>
          <a:ln>
            <a:noFill/>
          </a:ln>
        </p:spPr>
        <p:txBody>
          <a:bodyPr anchorCtr="0" anchor="t" bIns="45700" lIns="91425" rIns="91425" tIns="45700">
            <a:noAutofit/>
          </a:bodyPr>
          <a:lstStyle/>
          <a:p>
            <a:pPr lvl="0" rtl="0">
              <a:spcBef>
                <a:spcPts val="0"/>
              </a:spcBef>
              <a:buClr>
                <a:schemeClr val="dk1"/>
              </a:buClr>
              <a:buSzPct val="36666"/>
              <a:buFont typeface="Arial"/>
              <a:buNone/>
            </a:pPr>
            <a:r>
              <a:rPr lang="en-US" sz="3000">
                <a:solidFill>
                  <a:srgbClr val="741B47"/>
                </a:solidFill>
              </a:rPr>
              <a:t>FruiTREC is:</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9" name="Shape 379"/>
        <p:cNvGrpSpPr/>
        <p:nvPr/>
      </p:nvGrpSpPr>
      <p:grpSpPr>
        <a:xfrm>
          <a:off x="0" y="0"/>
          <a:ext cx="0" cy="0"/>
          <a:chOff x="0" y="0"/>
          <a:chExt cx="0" cy="0"/>
        </a:xfrm>
      </p:grpSpPr>
      <p:pic>
        <p:nvPicPr>
          <p:cNvPr id="380" name="Shape 380"/>
          <p:cNvPicPr preferRelativeResize="0"/>
          <p:nvPr/>
        </p:nvPicPr>
        <p:blipFill>
          <a:blip r:embed="rId3">
            <a:alphaModFix/>
          </a:blip>
          <a:stretch>
            <a:fillRect/>
          </a:stretch>
        </p:blipFill>
        <p:spPr>
          <a:xfrm>
            <a:off x="152400" y="6240750"/>
            <a:ext cx="2856450" cy="479550"/>
          </a:xfrm>
          <a:prstGeom prst="rect">
            <a:avLst/>
          </a:prstGeom>
          <a:noFill/>
          <a:ln>
            <a:noFill/>
          </a:ln>
        </p:spPr>
      </p:pic>
      <p:sp>
        <p:nvSpPr>
          <p:cNvPr id="381" name="Shape 381"/>
          <p:cNvSpPr/>
          <p:nvPr/>
        </p:nvSpPr>
        <p:spPr>
          <a:xfrm>
            <a:off x="0" y="3300"/>
            <a:ext cx="9144000" cy="6858000"/>
          </a:xfrm>
          <a:prstGeom prst="rect">
            <a:avLst/>
          </a:prstGeom>
          <a:solidFill>
            <a:srgbClr val="000000"/>
          </a:solidFill>
          <a:ln>
            <a:noFill/>
          </a:ln>
        </p:spPr>
        <p:txBody>
          <a:bodyPr anchorCtr="0" anchor="ctr" bIns="91425" lIns="91425" rIns="91425" tIns="91425">
            <a:noAutofit/>
          </a:bodyPr>
          <a:lstStyle/>
          <a:p>
            <a:pPr lvl="0">
              <a:spcBef>
                <a:spcPts val="0"/>
              </a:spcBef>
              <a:buNone/>
            </a:pPr>
            <a:r>
              <a:t/>
            </a:r>
            <a:endParaRPr/>
          </a:p>
        </p:txBody>
      </p:sp>
      <p:pic>
        <p:nvPicPr>
          <p:cNvPr id="382" name="Shape 382"/>
          <p:cNvPicPr preferRelativeResize="0"/>
          <p:nvPr/>
        </p:nvPicPr>
        <p:blipFill>
          <a:blip r:embed="rId4">
            <a:alphaModFix/>
          </a:blip>
          <a:stretch>
            <a:fillRect/>
          </a:stretch>
        </p:blipFill>
        <p:spPr>
          <a:xfrm>
            <a:off x="-321362" y="540387"/>
            <a:ext cx="9786723" cy="5777224"/>
          </a:xfrm>
          <a:prstGeom prst="rect">
            <a:avLst/>
          </a:prstGeom>
          <a:noFill/>
          <a:ln>
            <a:noFill/>
          </a:ln>
        </p:spPr>
      </p:pic>
      <p:sp>
        <p:nvSpPr>
          <p:cNvPr id="383" name="Shape 383"/>
          <p:cNvSpPr txBox="1"/>
          <p:nvPr/>
        </p:nvSpPr>
        <p:spPr>
          <a:xfrm>
            <a:off x="0" y="5909550"/>
            <a:ext cx="9144000" cy="948300"/>
          </a:xfrm>
          <a:prstGeom prst="rect">
            <a:avLst/>
          </a:prstGeom>
          <a:noFill/>
          <a:ln>
            <a:noFill/>
          </a:ln>
        </p:spPr>
        <p:txBody>
          <a:bodyPr anchorCtr="0" anchor="t" bIns="91425" lIns="91425" rIns="91425" tIns="91425">
            <a:noAutofit/>
          </a:bodyPr>
          <a:lstStyle/>
          <a:p>
            <a:pPr lvl="0" rtl="0" algn="ctr">
              <a:spcBef>
                <a:spcPts val="0"/>
              </a:spcBef>
              <a:buNone/>
            </a:pPr>
            <a:r>
              <a:rPr lang="en-US" sz="2400">
                <a:solidFill>
                  <a:srgbClr val="FFFFFF"/>
                </a:solidFill>
                <a:latin typeface="Trebuchet MS"/>
                <a:ea typeface="Trebuchet MS"/>
                <a:cs typeface="Trebuchet MS"/>
                <a:sym typeface="Trebuchet MS"/>
              </a:rPr>
              <a:t>Franklin Abodo, Gabriel Barrs, Miguel Chateloin</a:t>
            </a:r>
          </a:p>
          <a:p>
            <a:pPr lvl="0" rtl="0" algn="ctr">
              <a:spcBef>
                <a:spcPts val="0"/>
              </a:spcBef>
              <a:buClr>
                <a:schemeClr val="dk1"/>
              </a:buClr>
              <a:buSzPct val="45833"/>
              <a:buFont typeface="Arial"/>
              <a:buNone/>
            </a:pPr>
            <a:r>
              <a:rPr lang="en-US" sz="2400">
                <a:solidFill>
                  <a:srgbClr val="FFFFFF"/>
                </a:solidFill>
                <a:latin typeface="Trebuchet MS"/>
                <a:ea typeface="Trebuchet MS"/>
                <a:cs typeface="Trebuchet MS"/>
                <a:sym typeface="Trebuchet MS"/>
              </a:rPr>
              <a:t>{ fabod001, gbarr016, mchat003 }@fiu.edu</a:t>
            </a:r>
          </a:p>
        </p:txBody>
      </p:sp>
      <p:sp>
        <p:nvSpPr>
          <p:cNvPr id="384" name="Shape 384"/>
          <p:cNvSpPr txBox="1"/>
          <p:nvPr>
            <p:ph type="title"/>
          </p:nvPr>
        </p:nvSpPr>
        <p:spPr>
          <a:xfrm>
            <a:off x="3268500" y="79500"/>
            <a:ext cx="2607000" cy="606300"/>
          </a:xfrm>
          <a:prstGeom prst="rect">
            <a:avLst/>
          </a:prstGeom>
          <a:noFill/>
          <a:ln>
            <a:noFill/>
          </a:ln>
        </p:spPr>
        <p:txBody>
          <a:bodyPr anchorCtr="0" anchor="t" bIns="45700" lIns="91425" rIns="91425" tIns="45700">
            <a:noAutofit/>
          </a:bodyPr>
          <a:lstStyle/>
          <a:p>
            <a:pPr lvl="0" rtl="0" algn="ctr">
              <a:spcBef>
                <a:spcPts val="0"/>
              </a:spcBef>
              <a:buClr>
                <a:schemeClr val="dk1"/>
              </a:buClr>
              <a:buSzPct val="36666"/>
              <a:buFont typeface="Arial"/>
              <a:buNone/>
            </a:pPr>
            <a:r>
              <a:rPr lang="en-US" sz="3000">
                <a:solidFill>
                  <a:srgbClr val="FFFFFF"/>
                </a:solidFill>
              </a:rPr>
              <a:t>We are: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sp>
        <p:nvSpPr>
          <p:cNvPr id="168" name="Shape 168"/>
          <p:cNvSpPr txBox="1"/>
          <p:nvPr>
            <p:ph idx="1" type="body"/>
          </p:nvPr>
        </p:nvSpPr>
        <p:spPr>
          <a:xfrm>
            <a:off x="779462" y="1757050"/>
            <a:ext cx="7583400" cy="4208400"/>
          </a:xfrm>
          <a:prstGeom prst="rect">
            <a:avLst/>
          </a:prstGeom>
          <a:noFill/>
          <a:ln>
            <a:noFill/>
          </a:ln>
        </p:spPr>
        <p:txBody>
          <a:bodyPr anchorCtr="0" anchor="t" bIns="45700" lIns="91425" rIns="91425" tIns="45700">
            <a:noAutofit/>
          </a:bodyPr>
          <a:lstStyle/>
          <a:p>
            <a:pPr indent="-69850" lvl="0" marL="0" rtl="0">
              <a:spcBef>
                <a:spcPts val="0"/>
              </a:spcBef>
              <a:spcAft>
                <a:spcPts val="1000"/>
              </a:spcAft>
              <a:buClr>
                <a:srgbClr val="000000"/>
              </a:buClr>
              <a:buSzPct val="61111"/>
              <a:buFont typeface="Arial"/>
              <a:buNone/>
            </a:pPr>
            <a:r>
              <a:rPr lang="en-US" sz="1800">
                <a:solidFill>
                  <a:schemeClr val="dk1"/>
                </a:solidFill>
                <a:latin typeface="Arial"/>
                <a:ea typeface="Arial"/>
                <a:cs typeface="Arial"/>
                <a:sym typeface="Arial"/>
              </a:rPr>
              <a:t>The FruiTREC project requires the development of:</a:t>
            </a:r>
          </a:p>
          <a:p>
            <a:pPr indent="-342900" lvl="0" marL="457200" rtl="0">
              <a:spcBef>
                <a:spcPts val="0"/>
              </a:spcBef>
              <a:spcAft>
                <a:spcPts val="1000"/>
              </a:spcAft>
              <a:buClr>
                <a:schemeClr val="dk1"/>
              </a:buClr>
              <a:buSzPct val="100000"/>
              <a:buFont typeface="Arial"/>
            </a:pPr>
            <a:r>
              <a:rPr lang="en-US" sz="1800">
                <a:solidFill>
                  <a:schemeClr val="dk1"/>
                </a:solidFill>
                <a:latin typeface="Arial"/>
                <a:ea typeface="Arial"/>
                <a:cs typeface="Arial"/>
                <a:sym typeface="Arial"/>
              </a:rPr>
              <a:t>A mobile front-end that lets users plan and execute drone missions, and generate reports on collected HC data. </a:t>
            </a:r>
          </a:p>
          <a:p>
            <a:pPr indent="-342900" lvl="0" marL="457200" rtl="0">
              <a:spcBef>
                <a:spcPts val="0"/>
              </a:spcBef>
              <a:spcAft>
                <a:spcPts val="1000"/>
              </a:spcAft>
              <a:buClr>
                <a:schemeClr val="dk1"/>
              </a:buClr>
              <a:buSzPct val="100000"/>
              <a:buFont typeface="Arial"/>
            </a:pPr>
            <a:r>
              <a:rPr lang="en-US" sz="1800">
                <a:solidFill>
                  <a:schemeClr val="dk1"/>
                </a:solidFill>
                <a:latin typeface="Arial"/>
                <a:ea typeface="Arial"/>
                <a:cs typeface="Arial"/>
                <a:sym typeface="Arial"/>
              </a:rPr>
              <a:t>A CV module that extracts meaningful HC information from raw sensor data.</a:t>
            </a:r>
          </a:p>
          <a:p>
            <a:pPr indent="-342900" lvl="0" marL="457200" rtl="0">
              <a:spcBef>
                <a:spcPts val="0"/>
              </a:spcBef>
              <a:spcAft>
                <a:spcPts val="1000"/>
              </a:spcAft>
              <a:buClr>
                <a:schemeClr val="dk1"/>
              </a:buClr>
              <a:buSzPct val="100000"/>
              <a:buFont typeface="Arial"/>
            </a:pPr>
            <a:r>
              <a:rPr lang="en-US" sz="1800">
                <a:solidFill>
                  <a:schemeClr val="dk1"/>
                </a:solidFill>
                <a:latin typeface="Arial"/>
                <a:ea typeface="Arial"/>
                <a:cs typeface="Arial"/>
                <a:sym typeface="Arial"/>
              </a:rPr>
              <a:t>A website to allow additional users to access data visualizations on computers with large screens.</a:t>
            </a:r>
          </a:p>
          <a:p>
            <a:pPr indent="-342900" lvl="0" marL="457200" rtl="0">
              <a:spcBef>
                <a:spcPts val="0"/>
              </a:spcBef>
              <a:spcAft>
                <a:spcPts val="1000"/>
              </a:spcAft>
              <a:buClr>
                <a:schemeClr val="dk1"/>
              </a:buClr>
              <a:buSzPct val="100000"/>
              <a:buFont typeface="Arial"/>
            </a:pPr>
            <a:r>
              <a:rPr lang="en-US" sz="1800">
                <a:solidFill>
                  <a:schemeClr val="dk1"/>
                </a:solidFill>
                <a:latin typeface="Arial"/>
                <a:ea typeface="Arial"/>
                <a:cs typeface="Arial"/>
                <a:sym typeface="Arial"/>
              </a:rPr>
              <a:t>A back-end web application that interfaces the web and mobile clients, and the CV module and database.</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pic>
        <p:nvPicPr>
          <p:cNvPr id="174" name="Shape 174"/>
          <p:cNvPicPr preferRelativeResize="0"/>
          <p:nvPr/>
        </p:nvPicPr>
        <p:blipFill>
          <a:blip r:embed="rId3">
            <a:alphaModFix amt="10000"/>
          </a:blip>
          <a:stretch>
            <a:fillRect/>
          </a:stretch>
        </p:blipFill>
        <p:spPr>
          <a:xfrm>
            <a:off x="1586650" y="2085684"/>
            <a:ext cx="9143998" cy="4765429"/>
          </a:xfrm>
          <a:prstGeom prst="rect">
            <a:avLst/>
          </a:prstGeom>
          <a:noFill/>
          <a:ln>
            <a:noFill/>
          </a:ln>
        </p:spPr>
      </p:pic>
      <p:sp>
        <p:nvSpPr>
          <p:cNvPr id="175" name="Shape 175"/>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Requirements: Use Cases</a:t>
            </a:r>
          </a:p>
        </p:txBody>
      </p:sp>
      <p:pic>
        <p:nvPicPr>
          <p:cNvPr descr="UCD_GenerateReport-2.png" id="176" name="Shape 176"/>
          <p:cNvPicPr preferRelativeResize="0"/>
          <p:nvPr/>
        </p:nvPicPr>
        <p:blipFill>
          <a:blip r:embed="rId4">
            <a:alphaModFix/>
          </a:blip>
          <a:stretch>
            <a:fillRect/>
          </a:stretch>
        </p:blipFill>
        <p:spPr>
          <a:xfrm>
            <a:off x="5344849" y="1536300"/>
            <a:ext cx="3018025" cy="2728125"/>
          </a:xfrm>
          <a:prstGeom prst="rect">
            <a:avLst/>
          </a:prstGeom>
          <a:noFill/>
          <a:ln>
            <a:noFill/>
          </a:ln>
        </p:spPr>
      </p:pic>
      <p:pic>
        <p:nvPicPr>
          <p:cNvPr descr="UCD_ImplementHoGAlgorithm.png" id="177" name="Shape 177"/>
          <p:cNvPicPr preferRelativeResize="0"/>
          <p:nvPr/>
        </p:nvPicPr>
        <p:blipFill>
          <a:blip r:embed="rId5">
            <a:alphaModFix/>
          </a:blip>
          <a:stretch>
            <a:fillRect/>
          </a:stretch>
        </p:blipFill>
        <p:spPr>
          <a:xfrm>
            <a:off x="3134050" y="3471825"/>
            <a:ext cx="3018027" cy="3163424"/>
          </a:xfrm>
          <a:prstGeom prst="rect">
            <a:avLst/>
          </a:prstGeom>
          <a:noFill/>
          <a:ln>
            <a:noFill/>
          </a:ln>
        </p:spPr>
      </p:pic>
      <p:pic>
        <p:nvPicPr>
          <p:cNvPr descr="UCD_CreateAvocadoDetector.png" id="178" name="Shape 178"/>
          <p:cNvPicPr preferRelativeResize="0"/>
          <p:nvPr/>
        </p:nvPicPr>
        <p:blipFill>
          <a:blip r:embed="rId6">
            <a:alphaModFix/>
          </a:blip>
          <a:stretch>
            <a:fillRect/>
          </a:stretch>
        </p:blipFill>
        <p:spPr>
          <a:xfrm>
            <a:off x="779475" y="1536300"/>
            <a:ext cx="3087275" cy="31634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pic>
        <p:nvPicPr>
          <p:cNvPr id="184" name="Shape 184"/>
          <p:cNvPicPr preferRelativeResize="0"/>
          <p:nvPr/>
        </p:nvPicPr>
        <p:blipFill>
          <a:blip r:embed="rId3">
            <a:alphaModFix amt="10000"/>
          </a:blip>
          <a:stretch>
            <a:fillRect/>
          </a:stretch>
        </p:blipFill>
        <p:spPr>
          <a:xfrm>
            <a:off x="1586650" y="2085684"/>
            <a:ext cx="9143998" cy="4765429"/>
          </a:xfrm>
          <a:prstGeom prst="rect">
            <a:avLst/>
          </a:prstGeom>
          <a:noFill/>
          <a:ln>
            <a:noFill/>
          </a:ln>
        </p:spPr>
      </p:pic>
      <p:sp>
        <p:nvSpPr>
          <p:cNvPr id="185" name="Shape 185"/>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Requirements: </a:t>
            </a:r>
            <a:r>
              <a:rPr lang="en-US"/>
              <a:t>Action Sequences</a:t>
            </a:r>
          </a:p>
        </p:txBody>
      </p:sp>
      <p:pic>
        <p:nvPicPr>
          <p:cNvPr descr="Transparent_SD_CreateReportTemplate.png" id="186" name="Shape 186"/>
          <p:cNvPicPr preferRelativeResize="0"/>
          <p:nvPr/>
        </p:nvPicPr>
        <p:blipFill>
          <a:blip r:embed="rId4">
            <a:alphaModFix/>
          </a:blip>
          <a:stretch>
            <a:fillRect/>
          </a:stretch>
        </p:blipFill>
        <p:spPr>
          <a:xfrm>
            <a:off x="1722312" y="1674399"/>
            <a:ext cx="5699375" cy="40892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pic>
        <p:nvPicPr>
          <p:cNvPr id="192" name="Shape 192"/>
          <p:cNvPicPr preferRelativeResize="0"/>
          <p:nvPr/>
        </p:nvPicPr>
        <p:blipFill>
          <a:blip r:embed="rId3">
            <a:alphaModFix amt="10000"/>
          </a:blip>
          <a:stretch>
            <a:fillRect/>
          </a:stretch>
        </p:blipFill>
        <p:spPr>
          <a:xfrm>
            <a:off x="1586650" y="2085684"/>
            <a:ext cx="9143998" cy="4765429"/>
          </a:xfrm>
          <a:prstGeom prst="rect">
            <a:avLst/>
          </a:prstGeom>
          <a:noFill/>
          <a:ln>
            <a:noFill/>
          </a:ln>
        </p:spPr>
      </p:pic>
      <p:sp>
        <p:nvSpPr>
          <p:cNvPr id="193" name="Shape 193"/>
          <p:cNvSpPr txBox="1"/>
          <p:nvPr>
            <p:ph type="title"/>
          </p:nvPr>
        </p:nvSpPr>
        <p:spPr>
          <a:xfrm>
            <a:off x="779475" y="381000"/>
            <a:ext cx="7583400" cy="1245000"/>
          </a:xfrm>
          <a:prstGeom prst="rect">
            <a:avLst/>
          </a:prstGeom>
          <a:noFill/>
          <a:ln>
            <a:noFill/>
          </a:ln>
        </p:spPr>
        <p:txBody>
          <a:bodyPr anchorCtr="0" anchor="t" bIns="45700" lIns="91425" rIns="91425" tIns="45700">
            <a:noAutofit/>
          </a:bodyPr>
          <a:lstStyle/>
          <a:p>
            <a:pPr lvl="0" rtl="0" algn="ctr">
              <a:spcBef>
                <a:spcPts val="0"/>
              </a:spcBef>
              <a:buClr>
                <a:schemeClr val="dk1"/>
              </a:buClr>
              <a:buSzPct val="25000"/>
              <a:buFont typeface="Arial"/>
              <a:buNone/>
            </a:pPr>
            <a:r>
              <a:rPr lang="en-US" sz="4800"/>
              <a:t>System Design</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pic>
        <p:nvPicPr>
          <p:cNvPr id="199" name="Shape 199"/>
          <p:cNvPicPr preferRelativeResize="0"/>
          <p:nvPr/>
        </p:nvPicPr>
        <p:blipFill>
          <a:blip r:embed="rId3">
            <a:alphaModFix amt="10000"/>
          </a:blip>
          <a:stretch>
            <a:fillRect/>
          </a:stretch>
        </p:blipFill>
        <p:spPr>
          <a:xfrm>
            <a:off x="1586650" y="2085684"/>
            <a:ext cx="9143998" cy="4765429"/>
          </a:xfrm>
          <a:prstGeom prst="rect">
            <a:avLst/>
          </a:prstGeom>
          <a:noFill/>
          <a:ln>
            <a:noFill/>
          </a:ln>
        </p:spPr>
      </p:pic>
      <p:sp>
        <p:nvSpPr>
          <p:cNvPr id="200" name="Shape 200"/>
          <p:cNvSpPr txBox="1"/>
          <p:nvPr>
            <p:ph idx="1" type="body"/>
          </p:nvPr>
        </p:nvSpPr>
        <p:spPr>
          <a:xfrm>
            <a:off x="3376901" y="1828800"/>
            <a:ext cx="49860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a:t>Each colored box (less the pink one) represents one hardware component of the system.</a:t>
            </a:r>
          </a:p>
          <a:p>
            <a:pPr indent="0" lvl="0" marL="0" marR="0" rtl="0" algn="l">
              <a:spcBef>
                <a:spcPts val="2000"/>
              </a:spcBef>
              <a:spcAft>
                <a:spcPts val="0"/>
              </a:spcAft>
              <a:buNone/>
            </a:pPr>
            <a:r>
              <a:t/>
            </a:r>
            <a:endParaRPr/>
          </a:p>
        </p:txBody>
      </p:sp>
      <p:pic>
        <p:nvPicPr>
          <p:cNvPr descr="Full Architecture Component Diagram.png" id="201" name="Shape 201"/>
          <p:cNvPicPr preferRelativeResize="0"/>
          <p:nvPr/>
        </p:nvPicPr>
        <p:blipFill>
          <a:blip r:embed="rId4">
            <a:alphaModFix/>
          </a:blip>
          <a:stretch>
            <a:fillRect/>
          </a:stretch>
        </p:blipFill>
        <p:spPr>
          <a:xfrm>
            <a:off x="995519" y="1828800"/>
            <a:ext cx="2037429" cy="4208398"/>
          </a:xfrm>
          <a:prstGeom prst="rect">
            <a:avLst/>
          </a:prstGeom>
          <a:noFill/>
          <a:ln>
            <a:noFill/>
          </a:ln>
        </p:spPr>
      </p:pic>
      <p:sp>
        <p:nvSpPr>
          <p:cNvPr id="202" name="Shape 202"/>
          <p:cNvSpPr txBox="1"/>
          <p:nvPr>
            <p:ph type="title"/>
          </p:nvPr>
        </p:nvSpPr>
        <p:spPr>
          <a:xfrm>
            <a:off x="779475" y="381000"/>
            <a:ext cx="7583400" cy="1245000"/>
          </a:xfrm>
          <a:prstGeom prst="rect">
            <a:avLst/>
          </a:prstGeom>
          <a:noFill/>
          <a:ln>
            <a:noFill/>
          </a:ln>
        </p:spPr>
        <p:txBody>
          <a:bodyPr anchorCtr="0" anchor="t" bIns="45700" lIns="91425" rIns="91425" tIns="45700">
            <a:noAutofit/>
          </a:bodyPr>
          <a:lstStyle/>
          <a:p>
            <a:pPr lvl="0" rtl="0">
              <a:spcBef>
                <a:spcPts val="0"/>
              </a:spcBef>
              <a:buClr>
                <a:schemeClr val="dk1"/>
              </a:buClr>
              <a:buSzPct val="25000"/>
              <a:buFont typeface="Arial"/>
              <a:buNone/>
            </a:pPr>
            <a:r>
              <a:rPr lang="en-US"/>
              <a:t>System Design: System Architecture Component Diagram</a:t>
            </a:r>
          </a:p>
          <a:p>
            <a:pPr indent="0" lvl="0" marL="0" marR="0" rtl="0" algn="l">
              <a:spcBef>
                <a:spcPts val="0"/>
              </a:spcBef>
              <a:spcAft>
                <a:spcPts val="0"/>
              </a:spcAft>
              <a:buClr>
                <a:srgbClr val="000000"/>
              </a:buClr>
              <a:buSzPct val="25000"/>
              <a:buFont typeface="Arial"/>
              <a:buNone/>
            </a:pPr>
            <a:r>
              <a:t/>
            </a:r>
            <a:endParaRPr sz="3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pic>
        <p:nvPicPr>
          <p:cNvPr id="208" name="Shape 208"/>
          <p:cNvPicPr preferRelativeResize="0"/>
          <p:nvPr/>
        </p:nvPicPr>
        <p:blipFill>
          <a:blip r:embed="rId3">
            <a:alphaModFix amt="10000"/>
          </a:blip>
          <a:stretch>
            <a:fillRect/>
          </a:stretch>
        </p:blipFill>
        <p:spPr>
          <a:xfrm>
            <a:off x="1586650" y="2085684"/>
            <a:ext cx="9143998" cy="4765429"/>
          </a:xfrm>
          <a:prstGeom prst="rect">
            <a:avLst/>
          </a:prstGeom>
          <a:noFill/>
          <a:ln>
            <a:noFill/>
          </a:ln>
        </p:spPr>
      </p:pic>
      <p:sp>
        <p:nvSpPr>
          <p:cNvPr id="209" name="Shape 209"/>
          <p:cNvSpPr txBox="1"/>
          <p:nvPr>
            <p:ph type="title"/>
          </p:nvPr>
        </p:nvSpPr>
        <p:spPr>
          <a:xfrm>
            <a:off x="779475" y="381000"/>
            <a:ext cx="7537800" cy="1245000"/>
          </a:xfrm>
          <a:prstGeom prst="rect">
            <a:avLst/>
          </a:prstGeom>
          <a:noFill/>
          <a:ln>
            <a:noFill/>
          </a:ln>
        </p:spPr>
        <p:txBody>
          <a:bodyPr anchorCtr="0" anchor="t" bIns="45700" lIns="91425" rIns="91425" tIns="45700">
            <a:noAutofit/>
          </a:bodyPr>
          <a:lstStyle/>
          <a:p>
            <a:pPr lvl="0" rtl="0">
              <a:spcBef>
                <a:spcPts val="0"/>
              </a:spcBef>
              <a:buClr>
                <a:schemeClr val="dk1"/>
              </a:buClr>
              <a:buSzPct val="25000"/>
              <a:buFont typeface="Arial"/>
              <a:buNone/>
            </a:pPr>
            <a:r>
              <a:rPr lang="en-US"/>
              <a:t>System Design: Fruit Detector Component Diagram</a:t>
            </a:r>
          </a:p>
          <a:p>
            <a:pPr indent="0" lvl="0" marL="0" marR="0" rtl="0" algn="l">
              <a:spcBef>
                <a:spcPts val="0"/>
              </a:spcBef>
              <a:spcAft>
                <a:spcPts val="0"/>
              </a:spcAft>
              <a:buClr>
                <a:srgbClr val="000000"/>
              </a:buClr>
              <a:buSzPct val="25000"/>
              <a:buFont typeface="Arial"/>
              <a:buNone/>
            </a:pPr>
            <a:r>
              <a:t/>
            </a:r>
            <a:endParaRPr sz="3000"/>
          </a:p>
        </p:txBody>
      </p:sp>
      <p:pic>
        <p:nvPicPr>
          <p:cNvPr descr="TransparentWorkflowDiagramDemoAvocadoDetector.png" id="210" name="Shape 210"/>
          <p:cNvPicPr preferRelativeResize="0"/>
          <p:nvPr/>
        </p:nvPicPr>
        <p:blipFill>
          <a:blip r:embed="rId4">
            <a:alphaModFix/>
          </a:blip>
          <a:stretch>
            <a:fillRect/>
          </a:stretch>
        </p:blipFill>
        <p:spPr>
          <a:xfrm>
            <a:off x="779475" y="2084399"/>
            <a:ext cx="7583399" cy="35668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pic>
        <p:nvPicPr>
          <p:cNvPr id="216" name="Shape 216"/>
          <p:cNvPicPr preferRelativeResize="0"/>
          <p:nvPr/>
        </p:nvPicPr>
        <p:blipFill>
          <a:blip r:embed="rId3">
            <a:alphaModFix amt="10000"/>
          </a:blip>
          <a:stretch>
            <a:fillRect/>
          </a:stretch>
        </p:blipFill>
        <p:spPr>
          <a:xfrm>
            <a:off x="1586650" y="2085684"/>
            <a:ext cx="9143998" cy="4765429"/>
          </a:xfrm>
          <a:prstGeom prst="rect">
            <a:avLst/>
          </a:prstGeom>
          <a:noFill/>
          <a:ln>
            <a:noFill/>
          </a:ln>
        </p:spPr>
      </p:pic>
      <p:sp>
        <p:nvSpPr>
          <p:cNvPr id="217" name="Shape 217"/>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b="0" i="0" lang="en-US" sz="4800" u="none" cap="none" strike="noStrike">
                <a:solidFill>
                  <a:srgbClr val="001D4D"/>
                </a:solidFill>
                <a:latin typeface="Trebuchet MS"/>
                <a:ea typeface="Trebuchet MS"/>
                <a:cs typeface="Trebuchet MS"/>
                <a:sym typeface="Trebuchet MS"/>
              </a:rPr>
              <a:t>User Stor</a:t>
            </a:r>
            <a:r>
              <a:rPr lang="en-US" sz="4800"/>
              <a:t>ies</a:t>
            </a:r>
          </a:p>
        </p:txBody>
      </p:sp>
      <p:sp>
        <p:nvSpPr>
          <p:cNvPr id="218" name="Shape 218"/>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381000" lvl="0" marL="457200" rtl="0">
              <a:spcBef>
                <a:spcPts val="0"/>
              </a:spcBef>
              <a:buSzPct val="100000"/>
              <a:buAutoNum type="arabicPeriod"/>
            </a:pPr>
            <a:r>
              <a:rPr lang="en-US" sz="2400"/>
              <a:t>#</a:t>
            </a:r>
            <a:r>
              <a:rPr lang="en-US" sz="2400"/>
              <a:t>130 — NavData Service Module</a:t>
            </a:r>
          </a:p>
          <a:p>
            <a:pPr indent="-381000" lvl="0" marL="457200" rtl="0">
              <a:spcBef>
                <a:spcPts val="0"/>
              </a:spcBef>
              <a:buSzPct val="100000"/>
              <a:buAutoNum type="arabicPeriod"/>
            </a:pPr>
            <a:r>
              <a:rPr lang="en-US" sz="2400"/>
              <a:t>#</a:t>
            </a:r>
            <a:r>
              <a:rPr lang="en-US" sz="2400"/>
              <a:t>202 — Design and Implement Data Model for Drone Mission Data</a:t>
            </a:r>
          </a:p>
          <a:p>
            <a:pPr indent="-381000" lvl="0" marL="457200" rtl="0">
              <a:spcBef>
                <a:spcPts val="0"/>
              </a:spcBef>
              <a:buSzPct val="100000"/>
              <a:buAutoNum type="arabicPeriod"/>
            </a:pPr>
            <a:r>
              <a:rPr lang="en-US" sz="2400"/>
              <a:t>#</a:t>
            </a:r>
            <a:r>
              <a:rPr lang="en-US" sz="2400"/>
              <a:t>223 — Drone Control Service</a:t>
            </a:r>
          </a:p>
          <a:p>
            <a:pPr indent="-381000" lvl="0" marL="457200" rtl="0">
              <a:spcBef>
                <a:spcPts val="0"/>
              </a:spcBef>
              <a:buSzPct val="100000"/>
              <a:buAutoNum type="arabicPeriod"/>
            </a:pPr>
            <a:r>
              <a:rPr lang="en-US" sz="2400"/>
              <a:t>#180 — Design A Segmentation Pipeline for Brown Sapoti</a:t>
            </a:r>
          </a:p>
          <a:p>
            <a:pPr indent="-381000" lvl="0" marL="457200" rtl="0">
              <a:spcBef>
                <a:spcPts val="0"/>
              </a:spcBef>
              <a:buSzPct val="100000"/>
              <a:buAutoNum type="arabicPeriod"/>
            </a:pPr>
            <a:r>
              <a:rPr lang="en-US" sz="2400"/>
              <a:t>#179 — Design A Segmentation Pipeline for Longan</a:t>
            </a:r>
          </a:p>
          <a:p>
            <a:pPr indent="-381000" lvl="0" marL="457200" rtl="0">
              <a:spcBef>
                <a:spcPts val="0"/>
              </a:spcBef>
              <a:buSzPct val="100000"/>
              <a:buAutoNum type="arabicPeriod"/>
            </a:pPr>
            <a:r>
              <a:rPr lang="en-US" sz="2400"/>
              <a:t>#213 — Implement the HOG Object Detection Algorithm in Python</a:t>
            </a:r>
          </a:p>
          <a:p>
            <a:pPr indent="-381000" lvl="0" marL="457200" rtl="0">
              <a:spcBef>
                <a:spcPts val="0"/>
              </a:spcBef>
              <a:buSzPct val="100000"/>
              <a:buAutoNum type="arabicPeriod"/>
            </a:pPr>
            <a:r>
              <a:rPr lang="en-US" sz="2400"/>
              <a:t>#240 — Create a Longan Fruit Detector using the HOG Algorithm</a:t>
            </a:r>
          </a:p>
        </p:txBody>
      </p:sp>
    </p:spTree>
  </p:cSld>
  <p:clrMapOvr>
    <a:masterClrMapping/>
  </p:clrMapOvr>
</p:sld>
</file>

<file path=ppt/theme/theme1.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